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6"/>
  </p:notesMasterIdLst>
  <p:sldIdLst>
    <p:sldId id="256" r:id="rId2"/>
    <p:sldId id="257" r:id="rId3"/>
    <p:sldId id="258" r:id="rId4"/>
    <p:sldId id="266" r:id="rId5"/>
    <p:sldId id="259" r:id="rId6"/>
    <p:sldId id="260" r:id="rId7"/>
    <p:sldId id="268" r:id="rId8"/>
    <p:sldId id="261" r:id="rId9"/>
    <p:sldId id="262" r:id="rId10"/>
    <p:sldId id="269" r:id="rId11"/>
    <p:sldId id="263" r:id="rId12"/>
    <p:sldId id="264" r:id="rId13"/>
    <p:sldId id="265" r:id="rId14"/>
    <p:sldId id="267" r:id="rId15"/>
  </p:sldIdLst>
  <p:sldSz cx="12192000" cy="6858000"/>
  <p:notesSz cx="6797675" cy="9926638"/>
  <p:embeddedFontLst>
    <p:embeddedFont>
      <p:font typeface="Calibri Light" panose="020F0302020204030204" pitchFamily="34" charset="0"/>
      <p:regular r:id="rId17"/>
      <p:italic r:id="rId18"/>
    </p:embeddedFont>
    <p:embeddedFont>
      <p:font typeface="Adler" panose="020B0604020202020204"/>
      <p:regular r:id="rId19"/>
    </p:embeddedFont>
    <p:embeddedFont>
      <p:font typeface="Calibri" panose="020F0502020204030204" pitchFamily="34" charset="0"/>
      <p:regular r:id="rId20"/>
      <p:bold r:id="rId21"/>
      <p:italic r:id="rId22"/>
      <p:boldItalic r:id="rId23"/>
    </p:embeddedFont>
    <p:embeddedFont>
      <p:font typeface="Segoe Script" panose="030B0504020000000003" pitchFamily="66" charset="0"/>
      <p:regular r:id="rId24"/>
      <p:bold r:id="rId25"/>
    </p:embeddedFont>
    <p:embeddedFont>
      <p:font typeface="Amatic SC" panose="020B0604020202020204" charset="-79"/>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7A9C3C-43DB-18B5-3648-66FC529CBDD4}" v="1138" dt="2023-09-08T14:19:44.149"/>
    <p1510:client id="{45D06AF4-A42B-50A5-C073-78B8066BECA8}" v="307" dt="2023-09-12T19:31:02.515"/>
    <p1510:client id="{671FB27E-9066-DA00-50F1-DA61E8E35DEF}" v="2" dt="2023-09-12T14:26:18.048"/>
    <p1510:client id="{6E05E52A-8C80-70C3-2A25-8C9312919E07}" v="926" dt="2023-07-12T06:33:47"/>
    <p1510:client id="{950A71F8-4FF2-1C96-8F00-1822FA840578}" v="25" dt="2023-09-22T10:23:59.330"/>
    <p1510:client id="{A2673CC4-630A-DC28-9F78-096F9CB62901}" v="1033" dt="2023-07-05T18:48:25.936"/>
    <p1510:client id="{B4071BEF-6462-01EF-52E2-69A512747D3A}" v="14" dt="2023-07-19T15:12:35.697"/>
    <p1510:client id="{CE4E62D4-15C4-F1B0-9DE8-7B99A152E1F7}" v="3634" dt="2023-07-05T10:47:53.612"/>
    <p1510:client id="{FAC56750-7DF8-918C-1DE8-8EF7C27457FD}" v="346" dt="2023-07-19T15:31:51.5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69" autoAdjust="0"/>
  </p:normalViewPr>
  <p:slideViewPr>
    <p:cSldViewPr snapToGrid="0">
      <p:cViewPr varScale="1">
        <p:scale>
          <a:sx n="82" d="100"/>
          <a:sy n="82" d="100"/>
        </p:scale>
        <p:origin x="672" y="134"/>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22/09/2023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22/09/2023</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22/09/2023</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mrsunderwood.co.uk/product/50-fine-motor-activity-ideas/" TargetMode="External"/><Relationship Id="rId1" Type="http://schemas.openxmlformats.org/officeDocument/2006/relationships/slideLayout" Target="../slideLayouts/slideLayout1.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9.png"/><Relationship Id="rId7" Type="http://schemas.microsoft.com/office/2007/relationships/hdphoto" Target="../media/hdphoto4.wdp"/><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3371773" y="-13086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a:cs typeface="Amatic SC"/>
              </a:rPr>
              <a:t>Term Plan 23-24</a:t>
            </a:r>
            <a:endParaRPr lang="en-GB" sz="72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lIns="91440" tIns="45720" rIns="91440" bIns="45720" anchor="t">
            <a:spAutoFit/>
          </a:bodyPr>
          <a:lstStyle/>
          <a:p>
            <a:r>
              <a:rPr lang="en-US" sz="1600" i="1" dirty="0"/>
              <a:t>Children will have many opportunities to learn through play, both indoors and outdoors. We will ensure that learning will be fun, engaging and we will challenge and support all children wherever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&amp; children’s interests.</a:t>
            </a:r>
            <a:endParaRPr lang="en-US" sz="1600" i="1" dirty="0">
              <a:ea typeface="Calibri"/>
              <a:cs typeface="Calibri"/>
            </a:endParaRPr>
          </a:p>
        </p:txBody>
      </p:sp>
      <p:sp>
        <p:nvSpPr>
          <p:cNvPr id="8" name="TextBox 7">
            <a:extLst>
              <a:ext uri="{FF2B5EF4-FFF2-40B4-BE49-F238E27FC236}">
                <a16:creationId xmlns:a16="http://schemas.microsoft.com/office/drawing/2014/main" id="{26423087-9BE2-4DE3-9A6C-B07225FFFFA9}"/>
              </a:ext>
            </a:extLst>
          </p:cNvPr>
          <p:cNvSpPr txBox="1"/>
          <p:nvPr/>
        </p:nvSpPr>
        <p:spPr>
          <a:xfrm>
            <a:off x="4656323" y="203779"/>
            <a:ext cx="7632070" cy="1815882"/>
          </a:xfrm>
          <a:prstGeom prst="rect">
            <a:avLst/>
          </a:prstGeom>
          <a:noFill/>
        </p:spPr>
        <p:txBody>
          <a:bodyPr wrap="square" lIns="91440" tIns="45720" rIns="91440" bIns="45720" anchor="t">
            <a:spAutoFit/>
          </a:bodyPr>
          <a:lstStyle/>
          <a:p>
            <a:r>
              <a:rPr lang="en-US" sz="1600" i="1" dirty="0"/>
              <a:t>We understand and appreciate the importance of the outdoor environment for our children. It is a continuation of our indoor provision and it will be used at every opportunity.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a:t>
            </a:r>
            <a:endParaRPr lang="en-GB" sz="1600" i="1" dirty="0"/>
          </a:p>
        </p:txBody>
      </p:sp>
      <p:pic>
        <p:nvPicPr>
          <p:cNvPr id="2" name="Picture 1" descr="A diagram of areas and areas&#10;&#10;Description automatically generated">
            <a:extLst>
              <a:ext uri="{FF2B5EF4-FFF2-40B4-BE49-F238E27FC236}">
                <a16:creationId xmlns:a16="http://schemas.microsoft.com/office/drawing/2014/main" id="{BB6FBF74-9B4C-5270-338D-98B2B4230A04}"/>
              </a:ext>
            </a:extLst>
          </p:cNvPr>
          <p:cNvPicPr>
            <a:picLocks noChangeAspect="1"/>
          </p:cNvPicPr>
          <p:nvPr/>
        </p:nvPicPr>
        <p:blipFill>
          <a:blip r:embed="rId2"/>
          <a:stretch>
            <a:fillRect/>
          </a:stretch>
        </p:blipFill>
        <p:spPr>
          <a:xfrm>
            <a:off x="5994400" y="2019610"/>
            <a:ext cx="5506720" cy="3052460"/>
          </a:xfrm>
          <a:prstGeom prst="rect">
            <a:avLst/>
          </a:prstGeom>
        </p:spPr>
      </p:pic>
      <p:pic>
        <p:nvPicPr>
          <p:cNvPr id="3" name="Picture 2" descr="A white and blue rectangular sign with black text&#10;&#10;Description automatically generated">
            <a:extLst>
              <a:ext uri="{FF2B5EF4-FFF2-40B4-BE49-F238E27FC236}">
                <a16:creationId xmlns:a16="http://schemas.microsoft.com/office/drawing/2014/main" id="{9BB0D648-B78F-C0D5-3909-5315A67C30AE}"/>
              </a:ext>
            </a:extLst>
          </p:cNvPr>
          <p:cNvPicPr>
            <a:picLocks noChangeAspect="1"/>
          </p:cNvPicPr>
          <p:nvPr/>
        </p:nvPicPr>
        <p:blipFill rotWithShape="1">
          <a:blip r:embed="rId3"/>
          <a:srcRect t="2326" b="6218"/>
          <a:stretch/>
        </p:blipFill>
        <p:spPr>
          <a:xfrm>
            <a:off x="7528560" y="5003488"/>
            <a:ext cx="2428240" cy="1784440"/>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60685633"/>
              </p:ext>
            </p:extLst>
          </p:nvPr>
        </p:nvGraphicFramePr>
        <p:xfrm>
          <a:off x="133491" y="501550"/>
          <a:ext cx="11925015" cy="8243671"/>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777007">
                  <a:extLst>
                    <a:ext uri="{9D8B030D-6E8A-4147-A177-3AD203B41FA5}">
                      <a16:colId xmlns:a16="http://schemas.microsoft.com/office/drawing/2014/main" val="872926247"/>
                    </a:ext>
                  </a:extLst>
                </a:gridCol>
                <a:gridCol w="1747427">
                  <a:extLst>
                    <a:ext uri="{9D8B030D-6E8A-4147-A177-3AD203B41FA5}">
                      <a16:colId xmlns:a16="http://schemas.microsoft.com/office/drawing/2014/main" val="1315738151"/>
                    </a:ext>
                  </a:extLst>
                </a:gridCol>
                <a:gridCol w="1660123">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4">
                  <a:extLst>
                    <a:ext uri="{9D8B030D-6E8A-4147-A177-3AD203B41FA5}">
                      <a16:colId xmlns:a16="http://schemas.microsoft.com/office/drawing/2014/main" val="4046203905"/>
                    </a:ext>
                  </a:extLst>
                </a:gridCol>
              </a:tblGrid>
              <a:tr h="26193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bg1">
                              <a:lumMod val="50000"/>
                            </a:schemeClr>
                          </a:solidFill>
                          <a:latin typeface="Segoe Script"/>
                          <a:cs typeface="Amatic SC"/>
                        </a:rPr>
                        <a:t>Autumn 1</a:t>
                      </a:r>
                      <a:endParaRPr lang="en-GB" sz="14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lumMod val="50000"/>
                            </a:schemeClr>
                          </a:solidFill>
                          <a:latin typeface="Segoe Script"/>
                          <a:cs typeface="Amatic SC"/>
                        </a:rPr>
                        <a:t>Autumn 2</a:t>
                      </a:r>
                      <a:endParaRPr lang="en-GB" sz="14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solidFill>
                            <a:schemeClr val="bg1">
                              <a:lumMod val="50000"/>
                            </a:schemeClr>
                          </a:solidFill>
                          <a:latin typeface="Segoe Script"/>
                          <a:cs typeface="Amatic SC"/>
                        </a:rPr>
                        <a:t>Spring 1</a:t>
                      </a:r>
                      <a:endParaRPr lang="en-GB" sz="14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Segoe Script"/>
                          <a:cs typeface="Amatic SC"/>
                        </a:rPr>
                        <a:t>Spring 2</a:t>
                      </a:r>
                      <a:endParaRPr lang="en-GB" sz="14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solidFill>
                            <a:schemeClr val="bg1">
                              <a:lumMod val="50000"/>
                            </a:schemeClr>
                          </a:solidFill>
                          <a:latin typeface="Segoe Script"/>
                          <a:cs typeface="Amatic SC"/>
                        </a:rPr>
                        <a:t>Summer 1</a:t>
                      </a:r>
                      <a:endParaRPr lang="en-GB" sz="14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400" dirty="0">
                          <a:solidFill>
                            <a:schemeClr val="bg1">
                              <a:lumMod val="50000"/>
                            </a:schemeClr>
                          </a:solidFill>
                          <a:latin typeface="Segoe Script"/>
                          <a:cs typeface="Amatic SC"/>
                        </a:rPr>
                        <a:t>Summer 2</a:t>
                      </a:r>
                      <a:endParaRPr lang="en-GB" sz="14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296806">
                <a:tc>
                  <a:txBody>
                    <a:bodyPr/>
                    <a:lstStyle/>
                    <a:p>
                      <a:pPr algn="ctr"/>
                      <a:r>
                        <a:rPr lang="en-US" sz="1100" b="0" dirty="0">
                          <a:latin typeface="Segoe Script"/>
                          <a:cs typeface="Amatic SC"/>
                        </a:rPr>
                        <a:t>General Themes </a:t>
                      </a:r>
                    </a:p>
                    <a:p>
                      <a:pPr algn="ctr"/>
                      <a:r>
                        <a:rPr lang="en-US" sz="1050" b="1" dirty="0">
                          <a:latin typeface="Segoe Script"/>
                          <a:cs typeface="Amatic SC"/>
                        </a:rPr>
                        <a:t>NB: </a:t>
                      </a:r>
                      <a:r>
                        <a:rPr lang="en-US" sz="1050" b="1" i="1" dirty="0">
                          <a:latin typeface="Segoe Script"/>
                          <a:cs typeface="Amatic SC"/>
                        </a:rPr>
                        <a:t>These themes may be adapted at various points to allow for children’s interests to flow through the provision  </a:t>
                      </a:r>
                    </a:p>
                    <a:p>
                      <a:pPr algn="ctr"/>
                      <a:r>
                        <a:rPr lang="en-US" sz="1000" b="1" i="1" dirty="0">
                          <a:solidFill>
                            <a:srgbClr val="7030A0"/>
                          </a:solidFill>
                          <a:latin typeface="Segoe Script"/>
                          <a:cs typeface="Amatic SC"/>
                        </a:rPr>
                        <a:t>WELL-BEING  &amp; Behaviour For Learning </a:t>
                      </a:r>
                      <a:endParaRPr lang="en-GB" sz="1000" b="1" i="1">
                        <a:solidFill>
                          <a:srgbClr val="7030A0"/>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solidFill>
                            <a:srgbClr val="7030A0"/>
                          </a:solidFill>
                          <a:latin typeface="Segoe Script"/>
                          <a:cs typeface="Amatic SC"/>
                        </a:rPr>
                        <a:t>All About me!</a:t>
                      </a:r>
                    </a:p>
                    <a:p>
                      <a:pPr algn="ctr"/>
                      <a:endParaRPr lang="en-US" sz="1050" dirty="0">
                        <a:solidFill>
                          <a:schemeClr val="tx1"/>
                        </a:solidFill>
                        <a:latin typeface="+mn-lt"/>
                        <a:cs typeface="Amatic SC"/>
                      </a:endParaRPr>
                    </a:p>
                    <a:p>
                      <a:pPr lvl="0" algn="ctr">
                        <a:buNone/>
                      </a:pPr>
                      <a:r>
                        <a:rPr lang="en-US" sz="1050" dirty="0">
                          <a:solidFill>
                            <a:schemeClr val="tx1"/>
                          </a:solidFill>
                          <a:latin typeface="+mn-lt"/>
                          <a:cs typeface="Amatic SC"/>
                        </a:rPr>
                        <a:t>Starting school / My new class / New Beginnings </a:t>
                      </a:r>
                      <a:endParaRPr lang="en-US"/>
                    </a:p>
                    <a:p>
                      <a:pPr algn="ctr"/>
                      <a:r>
                        <a:rPr lang="en-US" sz="1050" dirty="0">
                          <a:solidFill>
                            <a:schemeClr val="tx1"/>
                          </a:solidFill>
                          <a:latin typeface="+mn-lt"/>
                          <a:cs typeface="Amatic SC" panose="00000500000000000000" pitchFamily="2" charset="-79"/>
                        </a:rPr>
                        <a:t>Superheroes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People who help us / Careers</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Staying healthy / Food / Human body</a:t>
                      </a:r>
                    </a:p>
                    <a:p>
                      <a:pPr algn="ctr"/>
                      <a:r>
                        <a:rPr lang="en-US" sz="1050" dirty="0">
                          <a:solidFill>
                            <a:schemeClr val="tx1"/>
                          </a:solidFill>
                          <a:latin typeface="+mn-lt"/>
                          <a:cs typeface="Amatic SC" panose="00000500000000000000" pitchFamily="2" charset="-79"/>
                        </a:rPr>
                        <a:t>How have I changed? </a:t>
                      </a:r>
                    </a:p>
                    <a:p>
                      <a:pPr algn="ctr"/>
                      <a:r>
                        <a:rPr lang="en-US" sz="1050" dirty="0">
                          <a:solidFill>
                            <a:schemeClr val="tx1"/>
                          </a:solidFill>
                          <a:latin typeface="+mn-lt"/>
                          <a:cs typeface="Amatic SC" panose="00000500000000000000" pitchFamily="2" charset="-79"/>
                        </a:rPr>
                        <a:t>My family / PSED focus </a:t>
                      </a:r>
                    </a:p>
                    <a:p>
                      <a:pPr algn="ctr"/>
                      <a:r>
                        <a:rPr lang="en-US" sz="1050" dirty="0">
                          <a:solidFill>
                            <a:schemeClr val="tx1"/>
                          </a:solidFill>
                          <a:latin typeface="+mn-lt"/>
                          <a:cs typeface="Amatic SC" panose="00000500000000000000" pitchFamily="2" charset="-79"/>
                        </a:rPr>
                        <a:t>What am I good at? </a:t>
                      </a:r>
                    </a:p>
                    <a:p>
                      <a:pPr algn="ctr"/>
                      <a:r>
                        <a:rPr lang="en-US" sz="1050" dirty="0">
                          <a:solidFill>
                            <a:schemeClr val="tx1"/>
                          </a:solidFill>
                          <a:latin typeface="+mn-lt"/>
                          <a:cs typeface="Amatic SC" panose="00000500000000000000" pitchFamily="2" charset="-79"/>
                        </a:rPr>
                        <a:t>How do I make others feel? </a:t>
                      </a:r>
                    </a:p>
                    <a:p>
                      <a:pPr algn="ctr"/>
                      <a:r>
                        <a:rPr lang="en-US" sz="1050" dirty="0">
                          <a:solidFill>
                            <a:schemeClr val="tx1"/>
                          </a:solidFill>
                          <a:latin typeface="+mn-lt"/>
                          <a:cs typeface="Amatic SC" panose="00000500000000000000" pitchFamily="2" charset="-79"/>
                        </a:rPr>
                        <a:t>Being kind / staying safe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solidFill>
                            <a:srgbClr val="7030A0"/>
                          </a:solidFill>
                          <a:latin typeface="Segoe Script"/>
                          <a:cs typeface="Amatic SC"/>
                        </a:rPr>
                        <a:t>Terrific Tales!</a:t>
                      </a:r>
                      <a:endParaRPr lang="en-US" sz="1200" dirty="0">
                        <a:latin typeface="Segoe Script"/>
                      </a:endParaRPr>
                    </a:p>
                    <a:p>
                      <a:pPr marL="0" marR="0" lvl="0" indent="0" algn="ctr">
                        <a:lnSpc>
                          <a:spcPct val="100000"/>
                        </a:lnSpc>
                        <a:spcBef>
                          <a:spcPts val="0"/>
                        </a:spcBef>
                        <a:spcAft>
                          <a:spcPts val="0"/>
                        </a:spcAft>
                        <a:buClrTx/>
                        <a:buSzTx/>
                        <a:buFontTx/>
                        <a:buNone/>
                      </a:pPr>
                      <a:endParaRPr lang="en-US" sz="1050" dirty="0">
                        <a:solidFill>
                          <a:schemeClr val="tx1"/>
                        </a:solidFill>
                        <a:latin typeface="+mn-lt"/>
                        <a:cs typeface="Amatic SC"/>
                      </a:endParaRPr>
                    </a:p>
                    <a:p>
                      <a:pPr marL="0" marR="0" lvl="0" indent="0" algn="ctr" defTabSz="914400">
                        <a:lnSpc>
                          <a:spcPct val="100000"/>
                        </a:lnSpc>
                        <a:spcBef>
                          <a:spcPts val="0"/>
                        </a:spcBef>
                        <a:spcAft>
                          <a:spcPts val="0"/>
                        </a:spcAft>
                        <a:buClrTx/>
                        <a:buSzTx/>
                        <a:buFontTx/>
                        <a:buNone/>
                        <a:tabLst/>
                        <a:defRPr/>
                      </a:pPr>
                      <a:r>
                        <a:rPr lang="en-US" sz="1050" dirty="0">
                          <a:solidFill>
                            <a:schemeClr val="tx1"/>
                          </a:solidFill>
                          <a:latin typeface="+mn-lt"/>
                          <a:cs typeface="Amatic SC"/>
                        </a:rPr>
                        <a:t>Traditional Tales -</a:t>
                      </a:r>
                      <a:endParaRPr lang="en-US">
                        <a:solidFill>
                          <a:schemeClr val="tx1"/>
                        </a:solidFill>
                      </a:endParaRP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panose="00000400000000000000" pitchFamily="2" charset="-79"/>
                        </a:rPr>
                        <a:t>Little Red Hen – Harvest,  Goldilocks and the three bears, Three Little Pigs, Gingerbread man, Cinderella, The Ugly Duckling</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Library visits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At the Panto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Letters to Father Christmas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solidFill>
                            <a:srgbClr val="CC66FF"/>
                          </a:solidFill>
                          <a:latin typeface="Segoe Script"/>
                          <a:cs typeface="Amatic SC"/>
                        </a:rPr>
                        <a:t>Amazing Animals! </a:t>
                      </a:r>
                      <a:endParaRPr lang="en-US" sz="2000" b="1" dirty="0">
                        <a:solidFill>
                          <a:srgbClr val="CC66FF"/>
                        </a:solidFill>
                        <a:latin typeface="Segoe Script"/>
                        <a:cs typeface="Amatic SC" panose="00000500000000000000" pitchFamily="2" charset="-79"/>
                      </a:endParaRPr>
                    </a:p>
                    <a:p>
                      <a:pPr algn="ctr"/>
                      <a:endParaRPr lang="en-US" sz="1050" dirty="0">
                        <a:solidFill>
                          <a:schemeClr val="tx1"/>
                        </a:solidFill>
                        <a:latin typeface="+mn-lt"/>
                        <a:cs typeface="Amatic SC"/>
                      </a:endParaRPr>
                    </a:p>
                    <a:p>
                      <a:pPr lvl="0" algn="ctr">
                        <a:buNone/>
                      </a:pPr>
                      <a:r>
                        <a:rPr lang="en-US" sz="1050" dirty="0">
                          <a:solidFill>
                            <a:schemeClr val="tx1"/>
                          </a:solidFill>
                          <a:latin typeface="+mn-lt"/>
                          <a:cs typeface="Amatic SC"/>
                        </a:rPr>
                        <a:t>Life cycles </a:t>
                      </a:r>
                      <a:endParaRPr lang="en-US" dirty="0"/>
                    </a:p>
                    <a:p>
                      <a:pPr algn="ctr"/>
                      <a:r>
                        <a:rPr lang="en-US" sz="1050" dirty="0">
                          <a:solidFill>
                            <a:schemeClr val="tx1"/>
                          </a:solidFill>
                          <a:latin typeface="+mn-lt"/>
                          <a:cs typeface="Amatic SC" panose="00000500000000000000" pitchFamily="2" charset="-79"/>
                        </a:rPr>
                        <a:t>Safari </a:t>
                      </a:r>
                    </a:p>
                    <a:p>
                      <a:pPr algn="ctr"/>
                      <a:r>
                        <a:rPr lang="en-US" sz="1050" dirty="0">
                          <a:solidFill>
                            <a:schemeClr val="tx1"/>
                          </a:solidFill>
                          <a:latin typeface="+mn-lt"/>
                          <a:cs typeface="Amatic SC" panose="00000500000000000000" pitchFamily="2" charset="-79"/>
                        </a:rPr>
                        <a:t>Animals around the world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Climates / Hibernation </a:t>
                      </a:r>
                    </a:p>
                    <a:p>
                      <a:pPr algn="ctr"/>
                      <a:r>
                        <a:rPr lang="en-US" sz="1050" dirty="0">
                          <a:solidFill>
                            <a:schemeClr val="tx1"/>
                          </a:solidFill>
                          <a:latin typeface="+mn-lt"/>
                          <a:cs typeface="Amatic SC"/>
                        </a:rPr>
                        <a:t>Down on the Farm  </a:t>
                      </a:r>
                    </a:p>
                    <a:p>
                      <a:pPr algn="ctr"/>
                      <a:r>
                        <a:rPr lang="en-US" sz="1050" dirty="0">
                          <a:solidFill>
                            <a:schemeClr val="tx1"/>
                          </a:solidFill>
                          <a:latin typeface="+mn-lt"/>
                          <a:cs typeface="Amatic SC" panose="00000500000000000000" pitchFamily="2" charset="-79"/>
                        </a:rPr>
                        <a:t>Animal Arts and crafts</a:t>
                      </a:r>
                    </a:p>
                    <a:p>
                      <a:pPr algn="ctr"/>
                      <a:r>
                        <a:rPr lang="en-US" sz="1050" dirty="0">
                          <a:solidFill>
                            <a:schemeClr val="tx1"/>
                          </a:solidFill>
                          <a:latin typeface="+mn-lt"/>
                          <a:cs typeface="Amatic SC" panose="00000500000000000000" pitchFamily="2" charset="-79"/>
                        </a:rPr>
                        <a:t>Night and day animals </a:t>
                      </a:r>
                    </a:p>
                    <a:p>
                      <a:pPr algn="ctr"/>
                      <a:r>
                        <a:rPr lang="en-US" sz="1050" dirty="0">
                          <a:solidFill>
                            <a:schemeClr val="tx1"/>
                          </a:solidFill>
                          <a:latin typeface="+mn-lt"/>
                          <a:cs typeface="Amatic SC"/>
                        </a:rPr>
                        <a:t>Animal patterns</a:t>
                      </a:r>
                    </a:p>
                    <a:p>
                      <a:pPr algn="ctr"/>
                      <a:r>
                        <a:rPr lang="en-US" sz="1050" dirty="0">
                          <a:solidFill>
                            <a:schemeClr val="tx1"/>
                          </a:solidFill>
                          <a:latin typeface="+mn-lt"/>
                          <a:cs typeface="Amatic SC" panose="00000500000000000000" pitchFamily="2" charset="-79"/>
                        </a:rPr>
                        <a:t>Happy Habitats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solidFill>
                            <a:srgbClr val="CC66FF"/>
                          </a:solidFill>
                          <a:latin typeface="Segoe Script"/>
                          <a:cs typeface="Amatic SC"/>
                        </a:rPr>
                        <a:t>Come Outside!</a:t>
                      </a:r>
                      <a:r>
                        <a:rPr lang="en-US" sz="2000" b="1" dirty="0">
                          <a:solidFill>
                            <a:srgbClr val="CC66FF"/>
                          </a:solidFill>
                          <a:latin typeface="Amatic SC"/>
                          <a:cs typeface="Amatic SC"/>
                        </a:rPr>
                        <a:t> </a:t>
                      </a:r>
                      <a:endParaRPr lang="en-US" sz="2000" b="1" dirty="0">
                        <a:solidFill>
                          <a:srgbClr val="CC66FF"/>
                        </a:solidFill>
                        <a:latin typeface="Amatic SC" panose="00000500000000000000" pitchFamily="2" charset="-79"/>
                        <a:cs typeface="Amatic SC" panose="00000500000000000000" pitchFamily="2" charset="-79"/>
                      </a:endParaRPr>
                    </a:p>
                    <a:p>
                      <a:pPr algn="ctr"/>
                      <a:endParaRPr lang="en-US" sz="1050" dirty="0">
                        <a:solidFill>
                          <a:schemeClr val="tx1"/>
                        </a:solidFill>
                        <a:latin typeface="+mn-lt"/>
                        <a:cs typeface="Amatic SC"/>
                      </a:endParaRPr>
                    </a:p>
                    <a:p>
                      <a:pPr lvl="0" algn="ctr">
                        <a:buNone/>
                      </a:pPr>
                      <a:r>
                        <a:rPr lang="en-US" sz="1050" dirty="0">
                          <a:solidFill>
                            <a:schemeClr val="tx1"/>
                          </a:solidFill>
                          <a:latin typeface="+mn-lt"/>
                          <a:cs typeface="Amatic SC"/>
                        </a:rPr>
                        <a:t>Plants and Flowers </a:t>
                      </a:r>
                      <a:endParaRPr lang="en-US" dirty="0"/>
                    </a:p>
                    <a:p>
                      <a:pPr algn="ctr"/>
                      <a:r>
                        <a:rPr lang="en-US" sz="1050" dirty="0">
                          <a:solidFill>
                            <a:schemeClr val="tx1"/>
                          </a:solidFill>
                          <a:latin typeface="+mn-lt"/>
                          <a:cs typeface="Amatic SC"/>
                        </a:rPr>
                        <a:t>Weather and Seasons </a:t>
                      </a:r>
                    </a:p>
                    <a:p>
                      <a:pPr algn="ctr"/>
                      <a:r>
                        <a:rPr lang="en-US" sz="1050" dirty="0">
                          <a:solidFill>
                            <a:schemeClr val="tx1"/>
                          </a:solidFill>
                          <a:latin typeface="+mn-lt"/>
                          <a:cs typeface="Amatic SC"/>
                        </a:rPr>
                        <a:t>The great outdoors </a:t>
                      </a:r>
                    </a:p>
                    <a:p>
                      <a:pPr lvl="0" algn="ctr">
                        <a:buNone/>
                      </a:pPr>
                      <a:r>
                        <a:rPr lang="en-US" sz="1000" b="0" i="0" u="none" strike="noStrike" noProof="0" dirty="0">
                          <a:solidFill>
                            <a:schemeClr val="tx1"/>
                          </a:solidFill>
                          <a:latin typeface="Calibri"/>
                        </a:rPr>
                        <a:t>Mini Beasts</a:t>
                      </a:r>
                      <a:endParaRPr lang="en-US" sz="1000" dirty="0"/>
                    </a:p>
                    <a:p>
                      <a:pPr algn="ctr"/>
                      <a:r>
                        <a:rPr lang="en-US" sz="1050" dirty="0">
                          <a:solidFill>
                            <a:schemeClr val="tx1"/>
                          </a:solidFill>
                          <a:latin typeface="+mn-lt"/>
                          <a:cs typeface="Amatic SC"/>
                        </a:rPr>
                        <a:t>Planting seeds </a:t>
                      </a:r>
                    </a:p>
                    <a:p>
                      <a:pPr algn="ctr"/>
                      <a:r>
                        <a:rPr lang="en-US" sz="1050" dirty="0">
                          <a:solidFill>
                            <a:schemeClr val="tx1"/>
                          </a:solidFill>
                          <a:latin typeface="+mn-lt"/>
                          <a:cs typeface="Amatic SC" panose="00000500000000000000" pitchFamily="2" charset="-79"/>
                        </a:rPr>
                        <a:t>Reduce, Reuse &amp; Recycle </a:t>
                      </a:r>
                    </a:p>
                    <a:p>
                      <a:pPr algn="ctr"/>
                      <a:r>
                        <a:rPr lang="en-US" sz="1050" dirty="0">
                          <a:solidFill>
                            <a:schemeClr val="tx1"/>
                          </a:solidFill>
                          <a:latin typeface="+mn-lt"/>
                          <a:cs typeface="Amatic SC" panose="00000500000000000000" pitchFamily="2" charset="-79"/>
                        </a:rPr>
                        <a:t>Fun Science / Materials </a:t>
                      </a:r>
                    </a:p>
                    <a:p>
                      <a:pPr lvl="0" algn="ctr">
                        <a:buNone/>
                      </a:pPr>
                      <a:endParaRPr lang="en-US" sz="1050" dirty="0">
                        <a:solidFill>
                          <a:schemeClr val="tx1"/>
                        </a:solidFill>
                        <a:latin typeface="+mn-lt"/>
                        <a:cs typeface="Amatic SC"/>
                      </a:endParaRPr>
                    </a:p>
                    <a:p>
                      <a:pPr lvl="0" algn="ctr">
                        <a:buNone/>
                      </a:pPr>
                      <a:endParaRPr lang="en-US" sz="1100" b="0" i="0" u="none" strike="noStrike" noProof="0" dirty="0">
                        <a:solidFill>
                          <a:schemeClr val="tx1"/>
                        </a:solidFill>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solidFill>
                            <a:srgbClr val="00B0F0"/>
                          </a:solidFill>
                          <a:latin typeface="Segoe Script"/>
                          <a:cs typeface="Amatic SC"/>
                        </a:rPr>
                        <a:t>Ticket to ride!</a:t>
                      </a:r>
                      <a:r>
                        <a:rPr lang="en-US" sz="2000" b="1" dirty="0">
                          <a:solidFill>
                            <a:srgbClr val="00B0F0"/>
                          </a:solidFill>
                          <a:latin typeface="Amatic SC"/>
                          <a:cs typeface="Amatic SC"/>
                        </a:rPr>
                        <a:t>  </a:t>
                      </a:r>
                      <a:endParaRPr lang="en-US" sz="2000" b="1" dirty="0">
                        <a:solidFill>
                          <a:srgbClr val="00B0F0"/>
                        </a:solidFill>
                        <a:latin typeface="Amatic SC" panose="00000500000000000000" pitchFamily="2" charset="-79"/>
                        <a:cs typeface="Amatic SC" panose="00000500000000000000" pitchFamily="2" charset="-79"/>
                      </a:endParaRPr>
                    </a:p>
                    <a:p>
                      <a:pPr algn="ctr"/>
                      <a:endParaRPr lang="en-US" sz="1050" dirty="0">
                        <a:solidFill>
                          <a:schemeClr val="tx1"/>
                        </a:solidFill>
                        <a:latin typeface="+mn-lt"/>
                        <a:cs typeface="Amatic SC"/>
                      </a:endParaRPr>
                    </a:p>
                    <a:p>
                      <a:pPr lvl="0" algn="ctr">
                        <a:buNone/>
                      </a:pPr>
                      <a:r>
                        <a:rPr lang="en-US" sz="1050" dirty="0">
                          <a:solidFill>
                            <a:schemeClr val="tx1"/>
                          </a:solidFill>
                          <a:latin typeface="+mn-lt"/>
                          <a:cs typeface="Amatic SC"/>
                        </a:rPr>
                        <a:t>Around the Town</a:t>
                      </a:r>
                      <a:endParaRPr lang="en-US" dirty="0">
                        <a:cs typeface="Amatic SC"/>
                      </a:endParaRPr>
                    </a:p>
                    <a:p>
                      <a:pPr algn="ctr"/>
                      <a:r>
                        <a:rPr lang="en-US" sz="1050" dirty="0">
                          <a:solidFill>
                            <a:schemeClr val="tx1"/>
                          </a:solidFill>
                          <a:latin typeface="+mn-lt"/>
                          <a:cs typeface="Amatic SC" panose="00000500000000000000" pitchFamily="2" charset="-79"/>
                        </a:rPr>
                        <a:t>How do I get there? </a:t>
                      </a:r>
                    </a:p>
                    <a:p>
                      <a:pPr algn="ctr"/>
                      <a:r>
                        <a:rPr lang="en-US" sz="1050" dirty="0">
                          <a:solidFill>
                            <a:schemeClr val="tx1"/>
                          </a:solidFill>
                          <a:latin typeface="+mn-lt"/>
                          <a:cs typeface="Amatic SC" panose="00000500000000000000" pitchFamily="2" charset="-79"/>
                        </a:rPr>
                        <a:t>Where in the world have you been? </a:t>
                      </a:r>
                    </a:p>
                    <a:p>
                      <a:pPr algn="ctr"/>
                      <a:r>
                        <a:rPr lang="en-US" sz="1050" dirty="0">
                          <a:solidFill>
                            <a:schemeClr val="tx1"/>
                          </a:solidFill>
                          <a:latin typeface="+mn-lt"/>
                          <a:cs typeface="Amatic SC"/>
                        </a:rPr>
                        <a:t>Where do we live in the UK / world? </a:t>
                      </a:r>
                    </a:p>
                    <a:p>
                      <a:pPr algn="ctr"/>
                      <a:r>
                        <a:rPr lang="en-US" sz="1050" dirty="0">
                          <a:solidFill>
                            <a:schemeClr val="tx1"/>
                          </a:solidFill>
                          <a:latin typeface="+mn-lt"/>
                          <a:cs typeface="Amatic SC"/>
                        </a:rPr>
                        <a:t>Vehicles past and present </a:t>
                      </a:r>
                    </a:p>
                    <a:p>
                      <a:pPr algn="ctr"/>
                      <a:r>
                        <a:rPr lang="en-US" sz="1050" dirty="0">
                          <a:solidFill>
                            <a:schemeClr val="tx1"/>
                          </a:solidFill>
                          <a:latin typeface="+mn-lt"/>
                          <a:cs typeface="Amatic SC"/>
                        </a:rPr>
                        <a:t>Design your own transport</a:t>
                      </a:r>
                    </a:p>
                    <a:p>
                      <a:pPr lvl="0" algn="ctr">
                        <a:buNone/>
                      </a:pPr>
                      <a:r>
                        <a:rPr lang="en-US" sz="1100" b="0" i="0" u="none" strike="noStrike" noProof="0" dirty="0">
                          <a:solidFill>
                            <a:schemeClr val="tx1"/>
                          </a:solidFill>
                          <a:latin typeface="Calibri"/>
                        </a:rPr>
                        <a:t>Moon and Sun</a:t>
                      </a:r>
                      <a:endParaRPr lang="en-US" sz="1100" b="0" i="0" u="none" strike="noStrike" noProof="0" dirty="0">
                        <a:solidFill>
                          <a:srgbClr val="000000"/>
                        </a:solidFill>
                        <a:latin typeface="Calibri"/>
                      </a:endParaRPr>
                    </a:p>
                    <a:p>
                      <a:pPr lvl="0" algn="ctr">
                        <a:buNone/>
                      </a:pPr>
                      <a:r>
                        <a:rPr lang="en-US" sz="1100" b="0" i="0" u="none" strike="noStrike" noProof="0" dirty="0">
                          <a:solidFill>
                            <a:schemeClr val="tx1"/>
                          </a:solidFill>
                          <a:latin typeface="Calibri"/>
                        </a:rPr>
                        <a:t>Space </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solidFill>
                            <a:srgbClr val="00B0F0"/>
                          </a:solidFill>
                          <a:latin typeface="Segoe Script"/>
                          <a:cs typeface="Amatic SC"/>
                        </a:rPr>
                        <a:t>Fun at the Seaside! </a:t>
                      </a:r>
                      <a:endParaRPr lang="en-US" sz="2000" b="1" dirty="0">
                        <a:solidFill>
                          <a:srgbClr val="00B0F0"/>
                        </a:solidFill>
                        <a:latin typeface="Segoe Scrip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endParaRPr lang="en-US" sz="1050" dirty="0">
                        <a:solidFill>
                          <a:schemeClr val="tx1"/>
                        </a:solidFill>
                        <a:latin typeface="+mn-lt"/>
                        <a:cs typeface="Amatic SC"/>
                      </a:endParaRPr>
                    </a:p>
                    <a:p>
                      <a:pPr marL="0" marR="0" lvl="0" indent="0" algn="ctr" defTabSz="914400">
                        <a:lnSpc>
                          <a:spcPct val="100000"/>
                        </a:lnSpc>
                        <a:spcBef>
                          <a:spcPts val="0"/>
                        </a:spcBef>
                        <a:spcAft>
                          <a:spcPts val="0"/>
                        </a:spcAft>
                        <a:buClrTx/>
                        <a:buSzTx/>
                        <a:buFontTx/>
                        <a:buNone/>
                        <a:tabLst/>
                        <a:defRPr/>
                      </a:pPr>
                      <a:r>
                        <a:rPr lang="en-US" sz="1050" dirty="0">
                          <a:solidFill>
                            <a:schemeClr val="tx1"/>
                          </a:solidFill>
                          <a:latin typeface="+mn-lt"/>
                          <a:cs typeface="Amatic SC"/>
                        </a:rPr>
                        <a:t>Under the sea</a:t>
                      </a:r>
                      <a:endParaRPr lang="en-US" dirty="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Off on holiday / clothes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Where in the world shall we go?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Send me a postcard! </a:t>
                      </a:r>
                    </a:p>
                    <a:p>
                      <a:pPr algn="ctr"/>
                      <a:r>
                        <a:rPr lang="en-US" sz="1050" dirty="0">
                          <a:solidFill>
                            <a:schemeClr val="tx1"/>
                          </a:solidFill>
                          <a:latin typeface="+mn-lt"/>
                          <a:cs typeface="Amatic SC" panose="00000500000000000000" pitchFamily="2" charset="-79"/>
                        </a:rPr>
                        <a:t>Marine life  </a:t>
                      </a:r>
                    </a:p>
                    <a:p>
                      <a:pPr algn="ctr"/>
                      <a:r>
                        <a:rPr lang="en-US" sz="1050" dirty="0">
                          <a:solidFill>
                            <a:schemeClr val="tx1"/>
                          </a:solidFill>
                          <a:latin typeface="+mn-lt"/>
                          <a:cs typeface="Amatic SC" panose="00000500000000000000" pitchFamily="2" charset="-79"/>
                        </a:rPr>
                        <a:t>Fossils – Mary Anning </a:t>
                      </a:r>
                    </a:p>
                    <a:p>
                      <a:pPr algn="ctr"/>
                      <a:r>
                        <a:rPr lang="en-US" sz="1050" dirty="0">
                          <a:solidFill>
                            <a:schemeClr val="tx1"/>
                          </a:solidFill>
                          <a:latin typeface="+mn-lt"/>
                          <a:cs typeface="Amatic SC" panose="00000500000000000000" pitchFamily="2" charset="-79"/>
                        </a:rPr>
                        <a:t>Seasides in the past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Compare: Now and then! </a:t>
                      </a:r>
                    </a:p>
                    <a:p>
                      <a:pPr algn="ctr"/>
                      <a:r>
                        <a:rPr lang="en-US" sz="1050" dirty="0">
                          <a:solidFill>
                            <a:schemeClr val="tx1"/>
                          </a:solidFill>
                          <a:latin typeface="+mn-lt"/>
                          <a:cs typeface="Amatic SC" panose="00000500000000000000" pitchFamily="2" charset="-79"/>
                        </a:rPr>
                        <a:t>Seaside art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3058885">
                <a:tc>
                  <a:txBody>
                    <a:bodyPr/>
                    <a:lstStyle/>
                    <a:p>
                      <a:pPr lvl="0" algn="ctr">
                        <a:buNone/>
                      </a:pPr>
                      <a:r>
                        <a:rPr lang="en-US" sz="1400" b="1" dirty="0">
                          <a:latin typeface="Segoe Script"/>
                          <a:cs typeface="Amatic SC"/>
                        </a:rPr>
                        <a:t>Texts </a:t>
                      </a:r>
                      <a:endParaRPr lang="en-GB" sz="14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a:lnSpc>
                          <a:spcPct val="100000"/>
                        </a:lnSpc>
                        <a:spcBef>
                          <a:spcPts val="0"/>
                        </a:spcBef>
                        <a:spcAft>
                          <a:spcPts val="0"/>
                        </a:spcAft>
                        <a:buNone/>
                      </a:pPr>
                      <a:r>
                        <a:rPr lang="en-US" sz="1200" b="1" i="0" u="none" strike="noStrike" noProof="0" dirty="0">
                          <a:solidFill>
                            <a:schemeClr val="tx1"/>
                          </a:solidFill>
                          <a:latin typeface="Calibri"/>
                        </a:rPr>
                        <a:t>Key texts: </a:t>
                      </a:r>
                      <a:endParaRPr lang="en-US" dirty="0">
                        <a:solidFill>
                          <a:schemeClr val="tx1"/>
                        </a:solidFill>
                      </a:endParaRP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Owl Babies </a:t>
                      </a:r>
                    </a:p>
                    <a:p>
                      <a:pPr algn="ctr"/>
                      <a:r>
                        <a:rPr lang="en-US" sz="1000" dirty="0">
                          <a:solidFill>
                            <a:schemeClr val="tx1"/>
                          </a:solidFill>
                          <a:latin typeface="+mn-lt"/>
                          <a:cs typeface="RM Typerighter old" panose="00000400000000000000" pitchFamily="2" charset="-79"/>
                        </a:rPr>
                        <a:t>The Rainbow Fish </a:t>
                      </a:r>
                    </a:p>
                    <a:p>
                      <a:pPr lvl="0" algn="ctr">
                        <a:buNone/>
                      </a:pPr>
                      <a:r>
                        <a:rPr lang="en-US" sz="1000" dirty="0">
                          <a:solidFill>
                            <a:schemeClr val="tx1"/>
                          </a:solidFill>
                          <a:latin typeface="+mn-lt"/>
                          <a:cs typeface="RM Typerighter old" panose="00000400000000000000" pitchFamily="2" charset="-79"/>
                        </a:rPr>
                        <a:t>Stick man</a:t>
                      </a:r>
                    </a:p>
                    <a:p>
                      <a:pPr lvl="0" algn="ctr">
                        <a:buNone/>
                      </a:pPr>
                      <a:endParaRPr lang="en-US" sz="1050" dirty="0">
                        <a:solidFill>
                          <a:schemeClr val="tx1"/>
                        </a:solidFill>
                        <a:latin typeface="+mn-lt"/>
                        <a:cs typeface="RM Typerighter old" panose="00000400000000000000" pitchFamily="2" charset="-79"/>
                      </a:endParaRPr>
                    </a:p>
                    <a:p>
                      <a:pPr lvl="0" algn="ctr">
                        <a:buNone/>
                      </a:pPr>
                      <a:r>
                        <a:rPr lang="en-US" sz="1200" b="1" dirty="0">
                          <a:solidFill>
                            <a:schemeClr val="tx1"/>
                          </a:solidFill>
                          <a:latin typeface="+mn-lt"/>
                          <a:cs typeface="RM Typerighter old" panose="00000400000000000000" pitchFamily="2" charset="-79"/>
                        </a:rPr>
                        <a:t>Supplementary texts: </a:t>
                      </a:r>
                      <a:endParaRPr lang="en-US" sz="1200" b="1">
                        <a:solidFill>
                          <a:schemeClr val="tx1"/>
                        </a:solidFill>
                        <a:latin typeface="+mn-lt"/>
                        <a:cs typeface="RM Typerighter old" panose="00000400000000000000" pitchFamily="2" charset="-79"/>
                      </a:endParaRPr>
                    </a:p>
                    <a:p>
                      <a:pPr lvl="0" algn="ctr">
                        <a:buNone/>
                      </a:pPr>
                      <a:r>
                        <a:rPr lang="en-US" sz="1000" b="1" dirty="0">
                          <a:solidFill>
                            <a:schemeClr val="tx1"/>
                          </a:solidFill>
                          <a:latin typeface="+mn-lt"/>
                          <a:cs typeface="RM Typerighter old" panose="00000400000000000000" pitchFamily="2" charset="-79"/>
                        </a:rPr>
                        <a:t>(Available in the reading area/in continuous provision)</a:t>
                      </a:r>
                    </a:p>
                    <a:p>
                      <a:pPr algn="ctr"/>
                      <a:r>
                        <a:rPr lang="en-US" sz="1050" dirty="0">
                          <a:solidFill>
                            <a:schemeClr val="tx1"/>
                          </a:solidFill>
                          <a:latin typeface="+mn-lt"/>
                          <a:cs typeface="RM Typerighter old" panose="00000400000000000000" pitchFamily="2" charset="-79"/>
                        </a:rPr>
                        <a:t>The Big Book of Families</a:t>
                      </a:r>
                    </a:p>
                    <a:p>
                      <a:pPr lvl="0" algn="ctr">
                        <a:buNone/>
                      </a:pPr>
                      <a:r>
                        <a:rPr lang="en-US" sz="1050" dirty="0">
                          <a:solidFill>
                            <a:schemeClr val="tx1"/>
                          </a:solidFill>
                          <a:latin typeface="+mn-lt"/>
                        </a:rPr>
                        <a:t>Funny bones </a:t>
                      </a:r>
                      <a:endParaRPr lang="en-US" dirty="0">
                        <a:solidFill>
                          <a:schemeClr val="tx1"/>
                        </a:solidFill>
                      </a:endParaRPr>
                    </a:p>
                    <a:p>
                      <a:pPr lvl="0" algn="ctr">
                        <a:buNone/>
                      </a:pPr>
                      <a:r>
                        <a:rPr lang="en-US" sz="1050" dirty="0">
                          <a:solidFill>
                            <a:schemeClr val="tx1"/>
                          </a:solidFill>
                          <a:latin typeface="+mn-lt"/>
                        </a:rPr>
                        <a:t>Zog  </a:t>
                      </a:r>
                    </a:p>
                    <a:p>
                      <a:pPr lvl="0" algn="ctr">
                        <a:buNone/>
                      </a:pPr>
                      <a:r>
                        <a:rPr lang="en-US" sz="1050" dirty="0">
                          <a:solidFill>
                            <a:schemeClr val="tx1"/>
                          </a:solidFill>
                          <a:latin typeface="+mn-lt"/>
                        </a:rPr>
                        <a:t>The </a:t>
                      </a:r>
                      <a:r>
                        <a:rPr lang="en-US" sz="1050" dirty="0" err="1">
                          <a:solidFill>
                            <a:schemeClr val="tx1"/>
                          </a:solidFill>
                          <a:latin typeface="+mn-lt"/>
                        </a:rPr>
                        <a:t>Colour</a:t>
                      </a:r>
                      <a:r>
                        <a:rPr lang="en-US" sz="1050" dirty="0">
                          <a:solidFill>
                            <a:schemeClr val="tx1"/>
                          </a:solidFill>
                          <a:latin typeface="+mn-lt"/>
                        </a:rPr>
                        <a:t> Monster </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a:lnSpc>
                          <a:spcPct val="100000"/>
                        </a:lnSpc>
                        <a:spcBef>
                          <a:spcPts val="0"/>
                        </a:spcBef>
                        <a:spcAft>
                          <a:spcPts val="0"/>
                        </a:spcAft>
                        <a:buNone/>
                      </a:pPr>
                      <a:r>
                        <a:rPr lang="en-US" sz="1200" b="1" i="0" u="none" strike="noStrike" noProof="0" dirty="0">
                          <a:solidFill>
                            <a:schemeClr val="tx1"/>
                          </a:solidFill>
                          <a:latin typeface="Calibri"/>
                        </a:rPr>
                        <a:t>Key texts: </a:t>
                      </a:r>
                      <a:endParaRPr lang="en-US" sz="1050" dirty="0">
                        <a:solidFill>
                          <a:schemeClr val="tx1"/>
                        </a:solidFill>
                        <a:latin typeface="+mn-lt"/>
                        <a:cs typeface="RM Typerighter old" panose="000004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Goldilocks and the Three Bears</a:t>
                      </a:r>
                    </a:p>
                    <a:p>
                      <a:pPr marL="0" marR="0" lvl="0" indent="0" algn="ctr">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Little Red Hen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Gingerbread man </a:t>
                      </a:r>
                    </a:p>
                    <a:p>
                      <a:pPr marL="0" marR="0" lvl="0" indent="0" algn="ctr">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Three Little Pigs </a:t>
                      </a:r>
                    </a:p>
                    <a:p>
                      <a:pPr marL="0" marR="0" lvl="0" indent="0" algn="ctr" rtl="0" eaLnBrk="1" fontAlgn="auto" latinLnBrk="0" hangingPunct="1">
                        <a:lnSpc>
                          <a:spcPct val="100000"/>
                        </a:lnSpc>
                        <a:spcBef>
                          <a:spcPts val="0"/>
                        </a:spcBef>
                        <a:spcAft>
                          <a:spcPts val="0"/>
                        </a:spcAft>
                        <a:buClrTx/>
                        <a:buSzTx/>
                        <a:buFontTx/>
                        <a:buNone/>
                      </a:pP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Christmas Story / Nativity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p>
                    <a:p>
                      <a:pPr lvl="0" algn="ctr">
                        <a:buNone/>
                      </a:pPr>
                      <a:r>
                        <a:rPr lang="en-US" sz="1200" b="1" i="0" u="none" strike="noStrike" noProof="0" dirty="0">
                          <a:solidFill>
                            <a:schemeClr val="tx1"/>
                          </a:solidFill>
                          <a:latin typeface="Calibri"/>
                        </a:rPr>
                        <a:t>Supplementary texts: </a:t>
                      </a:r>
                      <a:endParaRPr lang="en-US" sz="1200" b="0" i="0" u="none" strike="noStrike" noProof="0" dirty="0">
                        <a:solidFill>
                          <a:srgbClr val="000000"/>
                        </a:solidFill>
                        <a:latin typeface="Calibri"/>
                      </a:endParaRPr>
                    </a:p>
                    <a:p>
                      <a:pPr lvl="0" algn="ctr">
                        <a:buNone/>
                      </a:pPr>
                      <a:r>
                        <a:rPr lang="en-US" sz="1000" b="1" i="0" u="none" strike="noStrike" noProof="0" dirty="0">
                          <a:solidFill>
                            <a:schemeClr val="tx1"/>
                          </a:solidFill>
                          <a:latin typeface="Calibri"/>
                        </a:rPr>
                        <a:t>(Available in the reading area/in continuous provision)</a:t>
                      </a:r>
                    </a:p>
                    <a:p>
                      <a:pPr lvl="0" algn="ctr">
                        <a:buNone/>
                      </a:pPr>
                      <a:r>
                        <a:rPr lang="en-US" sz="1000" b="0" i="0" u="none" strike="noStrike" noProof="0" dirty="0">
                          <a:solidFill>
                            <a:schemeClr val="tx1"/>
                          </a:solidFill>
                          <a:latin typeface="Calibri"/>
                        </a:rPr>
                        <a:t>Farmer Duck </a:t>
                      </a: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Hansel &amp; Gretal </a:t>
                      </a:r>
                      <a:endParaRPr lang="en-US" sz="1000" b="0" i="0" u="none" strike="noStrike" noProof="0">
                        <a:solidFill>
                          <a:srgbClr val="000000"/>
                        </a:solidFill>
                        <a:latin typeface="Calibri"/>
                      </a:endParaRP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The Ugly Duckling </a:t>
                      </a:r>
                    </a:p>
                    <a:p>
                      <a:pPr marL="0" marR="0" lvl="0" indent="0" algn="ctr">
                        <a:lnSpc>
                          <a:spcPct val="100000"/>
                        </a:lnSpc>
                        <a:spcBef>
                          <a:spcPts val="0"/>
                        </a:spcBef>
                        <a:spcAft>
                          <a:spcPts val="0"/>
                        </a:spcAft>
                        <a:buNone/>
                      </a:pPr>
                      <a:r>
                        <a:rPr lang="en-GB" sz="1000" b="0" i="0" u="none" strike="noStrike" noProof="0" dirty="0">
                          <a:solidFill>
                            <a:srgbClr val="000000"/>
                          </a:solidFill>
                          <a:latin typeface="Calibri"/>
                        </a:rPr>
                        <a:t>Rama and Sita</a:t>
                      </a:r>
                      <a:endParaRPr lang="en-US"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a:lnSpc>
                          <a:spcPct val="100000"/>
                        </a:lnSpc>
                        <a:spcBef>
                          <a:spcPts val="0"/>
                        </a:spcBef>
                        <a:spcAft>
                          <a:spcPts val="0"/>
                        </a:spcAft>
                        <a:buNone/>
                      </a:pPr>
                      <a:r>
                        <a:rPr lang="en-US" sz="1200" b="1" i="0" u="none" strike="noStrike" noProof="0" dirty="0">
                          <a:solidFill>
                            <a:schemeClr val="tx1"/>
                          </a:solidFill>
                          <a:latin typeface="Calibri"/>
                        </a:rPr>
                        <a:t>Key texts: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The Very Hungry Caterpillar </a:t>
                      </a:r>
                    </a:p>
                    <a:p>
                      <a:pPr algn="ctr"/>
                      <a:r>
                        <a:rPr lang="en-GB" sz="1000" dirty="0">
                          <a:solidFill>
                            <a:schemeClr val="tx1"/>
                          </a:solidFill>
                          <a:latin typeface="+mn-lt"/>
                          <a:cs typeface="RM Typerighter old" panose="00000400000000000000" pitchFamily="2" charset="-79"/>
                        </a:rPr>
                        <a:t>The Tiger who came to Tea </a:t>
                      </a:r>
                    </a:p>
                    <a:p>
                      <a:pPr lvl="0" algn="ctr">
                        <a:buNone/>
                      </a:pPr>
                      <a:r>
                        <a:rPr lang="en-GB" sz="1000" dirty="0">
                          <a:solidFill>
                            <a:schemeClr val="tx1"/>
                          </a:solidFill>
                          <a:latin typeface="+mn-lt"/>
                          <a:cs typeface="RM Typerighter old" panose="00000400000000000000" pitchFamily="2" charset="-79"/>
                        </a:rPr>
                        <a:t>The Emperor's Egg</a:t>
                      </a:r>
                    </a:p>
                    <a:p>
                      <a:pPr lvl="0" algn="ctr">
                        <a:buNone/>
                      </a:pPr>
                      <a:endParaRPr lang="en-GB" sz="1050" dirty="0">
                        <a:solidFill>
                          <a:schemeClr val="tx1"/>
                        </a:solidFill>
                        <a:latin typeface="+mn-lt"/>
                        <a:cs typeface="RM Typerighter old" panose="00000400000000000000" pitchFamily="2" charset="-79"/>
                      </a:endParaRPr>
                    </a:p>
                    <a:p>
                      <a:pPr lvl="0" algn="ctr">
                        <a:buNone/>
                      </a:pPr>
                      <a:r>
                        <a:rPr lang="en-US" sz="1200" b="1" i="0" u="none" strike="noStrike" noProof="0" dirty="0">
                          <a:solidFill>
                            <a:schemeClr val="tx1"/>
                          </a:solidFill>
                          <a:latin typeface="Calibri"/>
                        </a:rPr>
                        <a:t>Supplementary texts: </a:t>
                      </a:r>
                      <a:endParaRPr lang="en-US" sz="1200" b="0" i="0" u="none" strike="noStrike" noProof="0">
                        <a:solidFill>
                          <a:srgbClr val="000000"/>
                        </a:solidFill>
                        <a:latin typeface="Calibri"/>
                      </a:endParaRPr>
                    </a:p>
                    <a:p>
                      <a:pPr lvl="0" algn="ctr">
                        <a:buNone/>
                      </a:pPr>
                      <a:r>
                        <a:rPr lang="en-US" sz="1000" b="1" i="0" u="none" strike="noStrike" noProof="0" dirty="0">
                          <a:solidFill>
                            <a:schemeClr val="tx1"/>
                          </a:solidFill>
                          <a:latin typeface="Calibri"/>
                        </a:rPr>
                        <a:t>(Available in the reading area/in continuous provision)</a:t>
                      </a:r>
                      <a:endParaRPr lang="en-GB"/>
                    </a:p>
                    <a:p>
                      <a:pPr lvl="0" algn="ctr">
                        <a:buNone/>
                      </a:pPr>
                      <a:r>
                        <a:rPr lang="en-GB" sz="900" b="0" i="0" u="none" strike="noStrike" noProof="0" err="1">
                          <a:solidFill>
                            <a:schemeClr val="tx1"/>
                          </a:solidFill>
                          <a:latin typeface="Calibri"/>
                        </a:rPr>
                        <a:t>Aghh</a:t>
                      </a:r>
                      <a:r>
                        <a:rPr lang="en-GB" sz="900" b="0" i="0" u="none" strike="noStrike" noProof="0" dirty="0">
                          <a:solidFill>
                            <a:schemeClr val="tx1"/>
                          </a:solidFill>
                          <a:latin typeface="Calibri"/>
                        </a:rPr>
                        <a:t> Spider! </a:t>
                      </a:r>
                      <a:endParaRPr lang="en-GB" sz="900">
                        <a:solidFill>
                          <a:schemeClr val="tx1"/>
                        </a:solidFill>
                      </a:endParaRPr>
                    </a:p>
                    <a:p>
                      <a:pPr algn="ctr"/>
                      <a:r>
                        <a:rPr lang="en-GB" sz="1000" dirty="0">
                          <a:solidFill>
                            <a:schemeClr val="tx1"/>
                          </a:solidFill>
                          <a:latin typeface="+mn-lt"/>
                          <a:cs typeface="RM Typerighter old" panose="00000400000000000000" pitchFamily="2" charset="-79"/>
                        </a:rPr>
                        <a:t>Pig in the Pond</a:t>
                      </a:r>
                    </a:p>
                    <a:p>
                      <a:pPr lvl="0" algn="ctr">
                        <a:buNone/>
                      </a:pPr>
                      <a:r>
                        <a:rPr lang="en-GB" sz="1000" dirty="0">
                          <a:solidFill>
                            <a:schemeClr val="tx1"/>
                          </a:solidFill>
                          <a:latin typeface="+mn-lt"/>
                          <a:cs typeface="RM Typerighter old" panose="00000400000000000000" pitchFamily="2" charset="-79"/>
                        </a:rPr>
                        <a:t>Mad about minibeasts</a:t>
                      </a:r>
                    </a:p>
                    <a:p>
                      <a:pPr lvl="0" algn="ctr">
                        <a:buNone/>
                      </a:pPr>
                      <a:r>
                        <a:rPr lang="en-GB" sz="1000" dirty="0">
                          <a:solidFill>
                            <a:schemeClr val="tx1"/>
                          </a:solidFill>
                          <a:latin typeface="+mn-lt"/>
                          <a:cs typeface="RM Typerighter old" panose="00000400000000000000" pitchFamily="2" charset="-79"/>
                        </a:rPr>
                        <a:t>Diary of a wombat</a:t>
                      </a:r>
                    </a:p>
                    <a:p>
                      <a:pPr lvl="0" algn="ctr">
                        <a:buNone/>
                      </a:pPr>
                      <a:r>
                        <a:rPr lang="en-GB" sz="1000" dirty="0">
                          <a:solidFill>
                            <a:schemeClr val="tx1"/>
                          </a:solidFill>
                          <a:latin typeface="+mn-lt"/>
                          <a:cs typeface="RM Typerighter old" panose="00000400000000000000" pitchFamily="2" charset="-79"/>
                        </a:rPr>
                        <a:t>Non-fiction animal texts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a:lnSpc>
                          <a:spcPct val="100000"/>
                        </a:lnSpc>
                        <a:spcBef>
                          <a:spcPts val="0"/>
                        </a:spcBef>
                        <a:spcAft>
                          <a:spcPts val="0"/>
                        </a:spcAft>
                        <a:buNone/>
                      </a:pPr>
                      <a:r>
                        <a:rPr lang="en-US" sz="1200" b="1" i="0" u="none" strike="noStrike" noProof="0" dirty="0">
                          <a:solidFill>
                            <a:schemeClr val="tx1"/>
                          </a:solidFill>
                          <a:latin typeface="Calibri"/>
                        </a:rPr>
                        <a:t>Key texts: </a:t>
                      </a:r>
                      <a:endParaRPr lang="en-US" sz="1050" dirty="0">
                        <a:solidFill>
                          <a:schemeClr val="tx1"/>
                        </a:solidFill>
                        <a:latin typeface="+mn-lt"/>
                        <a:cs typeface="RM Typerighter old" panose="000004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Oliver’s Vegetables </a:t>
                      </a: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Jasper’s Beanstalk </a:t>
                      </a:r>
                    </a:p>
                    <a:p>
                      <a:pPr marL="0" marR="0" lvl="0" indent="0" algn="ctr">
                        <a:lnSpc>
                          <a:spcPct val="100000"/>
                        </a:lnSpc>
                        <a:spcBef>
                          <a:spcPts val="0"/>
                        </a:spcBef>
                        <a:spcAft>
                          <a:spcPts val="0"/>
                        </a:spcAft>
                        <a:buNone/>
                      </a:pPr>
                      <a:r>
                        <a:rPr lang="en-US" sz="1000" b="0" i="0" u="none" strike="noStrike" noProof="0" err="1">
                          <a:solidFill>
                            <a:schemeClr val="tx1"/>
                          </a:solidFill>
                          <a:latin typeface="Calibri"/>
                        </a:rPr>
                        <a:t>Superworm</a:t>
                      </a:r>
                      <a:endParaRPr lang="en-US" sz="1000" b="0" i="0" u="none" strike="noStrike" noProof="0">
                        <a:solidFill>
                          <a:schemeClr val="tx1"/>
                        </a:solidFill>
                        <a:latin typeface="Calibri"/>
                      </a:endParaRPr>
                    </a:p>
                    <a:p>
                      <a:pPr marL="0" marR="0" lvl="0" indent="0" algn="ctr">
                        <a:lnSpc>
                          <a:spcPct val="100000"/>
                        </a:lnSpc>
                        <a:spcBef>
                          <a:spcPts val="0"/>
                        </a:spcBef>
                        <a:spcAft>
                          <a:spcPts val="0"/>
                        </a:spcAft>
                        <a:buNone/>
                      </a:pPr>
                      <a:endParaRPr lang="en-US" sz="1100" b="0" i="0" u="none" strike="noStrike" noProof="0" dirty="0">
                        <a:solidFill>
                          <a:schemeClr val="tx1"/>
                        </a:solidFill>
                        <a:latin typeface="Calibri"/>
                      </a:endParaRPr>
                    </a:p>
                    <a:p>
                      <a:pPr lvl="0" algn="ctr">
                        <a:buNone/>
                      </a:pPr>
                      <a:r>
                        <a:rPr lang="en-US" sz="1200" b="1" i="0" u="none" strike="noStrike" noProof="0" dirty="0">
                          <a:solidFill>
                            <a:schemeClr val="tx1"/>
                          </a:solidFill>
                          <a:latin typeface="Calibri"/>
                        </a:rPr>
                        <a:t>Supplementary texts: </a:t>
                      </a:r>
                      <a:endParaRPr lang="en-US" sz="1200" b="0" i="0" u="none" strike="noStrike" noProof="0">
                        <a:solidFill>
                          <a:schemeClr val="tx1"/>
                        </a:solidFill>
                        <a:latin typeface="Calibri"/>
                      </a:endParaRPr>
                    </a:p>
                    <a:p>
                      <a:pPr lvl="0" algn="ctr">
                        <a:buNone/>
                      </a:pPr>
                      <a:r>
                        <a:rPr lang="en-US" sz="1000" b="1" i="0" u="none" strike="noStrike" noProof="0" dirty="0">
                          <a:solidFill>
                            <a:schemeClr val="tx1"/>
                          </a:solidFill>
                          <a:latin typeface="Calibri"/>
                        </a:rPr>
                        <a:t>(Available in the reading area/ in continuous provision)</a:t>
                      </a:r>
                      <a:endParaRPr lang="en-US">
                        <a:solidFill>
                          <a:schemeClr val="tx1"/>
                        </a:solidFill>
                      </a:endParaRP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The Tiny Seed </a:t>
                      </a:r>
                      <a:endParaRPr lang="en-US" sz="1000">
                        <a:solidFill>
                          <a:schemeClr val="tx1"/>
                        </a:solidFill>
                      </a:endParaRPr>
                    </a:p>
                    <a:p>
                      <a:pPr marL="0" marR="0" lvl="0" indent="0" algn="ctr">
                        <a:lnSpc>
                          <a:spcPct val="100000"/>
                        </a:lnSpc>
                        <a:spcBef>
                          <a:spcPts val="0"/>
                        </a:spcBef>
                        <a:spcAft>
                          <a:spcPts val="0"/>
                        </a:spcAft>
                        <a:buNone/>
                      </a:pPr>
                      <a:r>
                        <a:rPr lang="en-GB" sz="1000" b="0" i="0" u="none" strike="noStrike" noProof="0" dirty="0">
                          <a:solidFill>
                            <a:schemeClr val="tx1"/>
                          </a:solidFill>
                          <a:latin typeface="Calibri"/>
                        </a:rPr>
                        <a:t>What the Ladybird heard </a:t>
                      </a: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One Plastic Bag </a:t>
                      </a:r>
                    </a:p>
                    <a:p>
                      <a:pPr lvl="0" algn="ctr">
                        <a:lnSpc>
                          <a:spcPct val="100000"/>
                        </a:lnSpc>
                        <a:spcBef>
                          <a:spcPts val="0"/>
                        </a:spcBef>
                        <a:spcAft>
                          <a:spcPts val="0"/>
                        </a:spcAft>
                        <a:buNone/>
                      </a:pPr>
                      <a:r>
                        <a:rPr lang="en-US" sz="1000" b="0" i="0" u="none" strike="noStrike" noProof="0" dirty="0">
                          <a:solidFill>
                            <a:schemeClr val="tx1"/>
                          </a:solidFill>
                          <a:latin typeface="Calibri"/>
                        </a:rPr>
                        <a:t>Jack and the Beanstalk</a:t>
                      </a:r>
                    </a:p>
                    <a:p>
                      <a:pPr lvl="0" algn="ctr">
                        <a:lnSpc>
                          <a:spcPct val="100000"/>
                        </a:lnSpc>
                        <a:spcBef>
                          <a:spcPts val="0"/>
                        </a:spcBef>
                        <a:spcAft>
                          <a:spcPts val="0"/>
                        </a:spcAft>
                        <a:buNone/>
                      </a:pPr>
                      <a:r>
                        <a:rPr lang="en-US" sz="1000" b="0" i="0" u="none" strike="noStrike" noProof="0" dirty="0">
                          <a:solidFill>
                            <a:schemeClr val="tx1"/>
                          </a:solidFill>
                          <a:latin typeface="Calibri"/>
                        </a:rPr>
                        <a:t>Non-fiction books on plants, seasons, weather, etc.</a:t>
                      </a:r>
                    </a:p>
                    <a:p>
                      <a:pPr marL="0" marR="0" lvl="0" indent="0" algn="ctr">
                        <a:lnSpc>
                          <a:spcPct val="100000"/>
                        </a:lnSpc>
                        <a:spcBef>
                          <a:spcPts val="0"/>
                        </a:spcBef>
                        <a:spcAft>
                          <a:spcPts val="0"/>
                        </a:spcAft>
                        <a:buNone/>
                      </a:pPr>
                      <a:endParaRPr lang="en-US" sz="1100" b="0" i="0" u="none" strike="noStrike" noProof="0" dirty="0">
                        <a:solidFill>
                          <a:schemeClr val="tx1"/>
                        </a:solidFill>
                        <a:latin typeface="Calibri"/>
                      </a:endParaRPr>
                    </a:p>
                    <a:p>
                      <a:pPr marL="0" marR="0" lvl="0" indent="0" algn="ctr">
                        <a:lnSpc>
                          <a:spcPct val="100000"/>
                        </a:lnSpc>
                        <a:spcBef>
                          <a:spcPts val="0"/>
                        </a:spcBef>
                        <a:spcAft>
                          <a:spcPts val="0"/>
                        </a:spcAft>
                        <a:buNone/>
                      </a:pPr>
                      <a:endParaRPr lang="en-US" sz="1100" b="0" i="0" u="none" strike="noStrike" noProof="0" dirty="0">
                        <a:solidFill>
                          <a:schemeClr val="tx1"/>
                        </a:solidFill>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a:lnSpc>
                          <a:spcPct val="100000"/>
                        </a:lnSpc>
                        <a:spcBef>
                          <a:spcPts val="0"/>
                        </a:spcBef>
                        <a:spcAft>
                          <a:spcPts val="0"/>
                        </a:spcAft>
                        <a:buNone/>
                      </a:pPr>
                      <a:r>
                        <a:rPr lang="en-US" sz="1200" b="1" i="0" u="none" strike="noStrike" noProof="0" dirty="0">
                          <a:solidFill>
                            <a:schemeClr val="tx1"/>
                          </a:solidFill>
                          <a:latin typeface="Calibri"/>
                        </a:rPr>
                        <a:t>Key texts: </a:t>
                      </a:r>
                      <a:endParaRPr lang="en-US" dirty="0"/>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Look up</a:t>
                      </a:r>
                    </a:p>
                    <a:p>
                      <a:pPr marL="0" marR="0" lvl="0" indent="0" algn="ctr" defTabSz="914400">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Snail and the Whale</a:t>
                      </a:r>
                      <a:endParaRPr lang="en-US" sz="1000"/>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The Jolly Postman</a:t>
                      </a:r>
                      <a:endParaRPr lang="en-US" sz="1000" dirty="0"/>
                    </a:p>
                    <a:p>
                      <a:pPr marL="0" marR="0" lvl="0" indent="0" algn="ctr">
                        <a:lnSpc>
                          <a:spcPct val="100000"/>
                        </a:lnSpc>
                        <a:spcBef>
                          <a:spcPts val="0"/>
                        </a:spcBef>
                        <a:spcAft>
                          <a:spcPts val="0"/>
                        </a:spcAft>
                        <a:buNone/>
                      </a:pPr>
                      <a:endParaRPr lang="en-US" sz="1100" b="0" i="0" u="none" strike="noStrike" noProof="0" dirty="0">
                        <a:solidFill>
                          <a:schemeClr val="tx1"/>
                        </a:solidFill>
                        <a:latin typeface="Calibri"/>
                      </a:endParaRPr>
                    </a:p>
                    <a:p>
                      <a:pPr lvl="0" algn="ctr">
                        <a:buNone/>
                      </a:pPr>
                      <a:r>
                        <a:rPr lang="en-US" sz="1200" b="1" i="0" u="none" strike="noStrike" noProof="0" dirty="0">
                          <a:solidFill>
                            <a:schemeClr val="tx1"/>
                          </a:solidFill>
                          <a:latin typeface="Calibri"/>
                        </a:rPr>
                        <a:t>Supplementary texts: </a:t>
                      </a:r>
                      <a:endParaRPr lang="en-US" sz="1200" b="0" i="0" u="none" strike="noStrike" noProof="0" dirty="0">
                        <a:solidFill>
                          <a:srgbClr val="000000"/>
                        </a:solidFill>
                        <a:latin typeface="Calibri"/>
                      </a:endParaRPr>
                    </a:p>
                    <a:p>
                      <a:pPr lvl="0" algn="ctr">
                        <a:buNone/>
                      </a:pPr>
                      <a:r>
                        <a:rPr lang="en-US" sz="1000" b="1" i="0" u="none" strike="noStrike" noProof="0" dirty="0">
                          <a:solidFill>
                            <a:schemeClr val="tx1"/>
                          </a:solidFill>
                          <a:latin typeface="Calibri"/>
                        </a:rPr>
                        <a:t>(Available in the reading  area/in continuous </a:t>
                      </a:r>
                      <a:endParaRPr lang="en-US" dirty="0"/>
                    </a:p>
                    <a:p>
                      <a:pPr lvl="0" algn="ctr">
                        <a:buNone/>
                      </a:pPr>
                      <a:r>
                        <a:rPr lang="en-US" sz="1000" b="1" i="0" u="none" strike="noStrike" noProof="0" dirty="0">
                          <a:solidFill>
                            <a:schemeClr val="tx1"/>
                          </a:solidFill>
                          <a:latin typeface="Calibri"/>
                        </a:rPr>
                        <a:t>provision)</a:t>
                      </a:r>
                      <a:endParaRPr lang="en-US" dirty="0"/>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The Way back Home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Mr. Gumpy’s Outing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Train Ride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Bob, The Man on the Moon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Beegu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RM Typerighter old" panose="00000400000000000000" pitchFamily="2" charset="-79"/>
                        </a:rPr>
                        <a:t>Oi! Get off my train! </a:t>
                      </a:r>
                      <a:endParaRPr lang="en-US" sz="100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US" sz="1000" dirty="0">
                          <a:solidFill>
                            <a:schemeClr val="tx1"/>
                          </a:solidFill>
                          <a:latin typeface="+mn-lt"/>
                          <a:cs typeface="Amatic SC"/>
                        </a:rPr>
                        <a:t>Non-fiction books on transport, space </a:t>
                      </a: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buNone/>
                      </a:pPr>
                      <a:r>
                        <a:rPr lang="en-US" sz="1200" b="1" i="0" u="none" strike="noStrike" noProof="0" dirty="0">
                          <a:solidFill>
                            <a:schemeClr val="tx1"/>
                          </a:solidFill>
                          <a:latin typeface="Calibri"/>
                        </a:rPr>
                        <a:t>Key texts: </a:t>
                      </a:r>
                      <a:endParaRPr lang="en-US" dirty="0"/>
                    </a:p>
                    <a:p>
                      <a:pPr lvl="0" algn="ctr">
                        <a:buNone/>
                      </a:pPr>
                      <a:r>
                        <a:rPr lang="en-US" sz="1000" dirty="0">
                          <a:solidFill>
                            <a:schemeClr val="tx1"/>
                          </a:solidFill>
                          <a:latin typeface="+mn-lt"/>
                          <a:cs typeface="RM Typerighter old" panose="00000400000000000000" pitchFamily="2" charset="-79"/>
                        </a:rPr>
                        <a:t>Lighthouse Keeper’s Lunch</a:t>
                      </a:r>
                    </a:p>
                    <a:p>
                      <a:pPr lvl="0" algn="ctr">
                        <a:buNone/>
                      </a:pPr>
                      <a:r>
                        <a:rPr lang="en-US" sz="1000" dirty="0">
                          <a:solidFill>
                            <a:schemeClr val="tx1"/>
                          </a:solidFill>
                          <a:latin typeface="+mn-lt"/>
                          <a:cs typeface="RM Typerighter old" panose="00000400000000000000" pitchFamily="2" charset="-79"/>
                        </a:rPr>
                        <a:t>Sharing a shell </a:t>
                      </a:r>
                    </a:p>
                    <a:p>
                      <a:pPr lvl="0" algn="ctr">
                        <a:buNone/>
                      </a:pPr>
                      <a:r>
                        <a:rPr lang="en-US" sz="1000" dirty="0">
                          <a:solidFill>
                            <a:schemeClr val="tx1"/>
                          </a:solidFill>
                          <a:latin typeface="+mn-lt"/>
                          <a:cs typeface="RM Typerighter old" panose="00000400000000000000" pitchFamily="2" charset="-79"/>
                        </a:rPr>
                        <a:t>Clean up</a:t>
                      </a:r>
                    </a:p>
                    <a:p>
                      <a:pPr lvl="0" algn="ctr">
                        <a:buNone/>
                      </a:pPr>
                      <a:endParaRPr lang="en-US" sz="1050" dirty="0">
                        <a:solidFill>
                          <a:schemeClr val="tx1"/>
                        </a:solidFill>
                        <a:latin typeface="+mn-lt"/>
                        <a:cs typeface="RM Typerighter old" panose="00000400000000000000" pitchFamily="2" charset="-79"/>
                      </a:endParaRPr>
                    </a:p>
                    <a:p>
                      <a:pPr lvl="0" algn="ctr">
                        <a:buNone/>
                      </a:pPr>
                      <a:r>
                        <a:rPr lang="en-US" sz="1200" b="1" i="0" u="none" strike="noStrike" noProof="0" dirty="0">
                          <a:solidFill>
                            <a:schemeClr val="tx1"/>
                          </a:solidFill>
                          <a:latin typeface="Calibri"/>
                        </a:rPr>
                        <a:t>Supplementary texts: </a:t>
                      </a:r>
                      <a:endParaRPr lang="en-US" sz="1200" b="0" i="0" u="none" strike="noStrike" noProof="0" dirty="0">
                        <a:solidFill>
                          <a:srgbClr val="000000"/>
                        </a:solidFill>
                        <a:latin typeface="Calibri"/>
                      </a:endParaRPr>
                    </a:p>
                    <a:p>
                      <a:pPr lvl="0" algn="ctr">
                        <a:buNone/>
                      </a:pPr>
                      <a:r>
                        <a:rPr lang="en-US" sz="1000" b="1" i="0" u="none" strike="noStrike" noProof="0" dirty="0">
                          <a:solidFill>
                            <a:schemeClr val="tx1"/>
                          </a:solidFill>
                          <a:latin typeface="Calibri"/>
                        </a:rPr>
                        <a:t>(Available in the </a:t>
                      </a:r>
                      <a:r>
                        <a:rPr lang="en-US" sz="1000" b="1" i="0" u="none" strike="noStrike" noProof="0" dirty="0" smtClean="0">
                          <a:solidFill>
                            <a:schemeClr val="tx1"/>
                          </a:solidFill>
                          <a:latin typeface="Calibri"/>
                        </a:rPr>
                        <a:t>reading </a:t>
                      </a:r>
                      <a:r>
                        <a:rPr lang="en-US" sz="1000" b="1" i="0" u="none" strike="noStrike" noProof="0" dirty="0">
                          <a:solidFill>
                            <a:schemeClr val="tx1"/>
                          </a:solidFill>
                          <a:latin typeface="Calibri"/>
                        </a:rPr>
                        <a:t>area/in continuous </a:t>
                      </a:r>
                      <a:endParaRPr lang="en-US" sz="1000" b="0" i="0" u="none" strike="noStrike" noProof="0" dirty="0">
                        <a:solidFill>
                          <a:srgbClr val="000000"/>
                        </a:solidFill>
                        <a:latin typeface="Calibri"/>
                      </a:endParaRPr>
                    </a:p>
                    <a:p>
                      <a:pPr lvl="0" algn="ctr">
                        <a:buNone/>
                      </a:pPr>
                      <a:r>
                        <a:rPr lang="en-US" sz="1000" b="1" i="0" u="none" strike="noStrike" noProof="0" dirty="0">
                          <a:solidFill>
                            <a:schemeClr val="tx1"/>
                          </a:solidFill>
                          <a:latin typeface="Calibri"/>
                        </a:rPr>
                        <a:t>provision)</a:t>
                      </a:r>
                      <a:endParaRPr lang="en-US" dirty="0"/>
                    </a:p>
                    <a:p>
                      <a:pPr algn="ctr"/>
                      <a:r>
                        <a:rPr lang="en-US" sz="1000" dirty="0">
                          <a:solidFill>
                            <a:schemeClr val="tx1"/>
                          </a:solidFill>
                          <a:latin typeface="+mn-lt"/>
                          <a:cs typeface="RM Typerighter old" panose="00000400000000000000" pitchFamily="2" charset="-79"/>
                        </a:rPr>
                        <a:t>P is for Passport</a:t>
                      </a:r>
                    </a:p>
                    <a:p>
                      <a:pPr algn="ctr"/>
                      <a:r>
                        <a:rPr lang="en-US" sz="1000" dirty="0">
                          <a:solidFill>
                            <a:schemeClr val="tx1"/>
                          </a:solidFill>
                          <a:latin typeface="+mn-lt"/>
                          <a:cs typeface="RM Typerighter old" panose="00000400000000000000" pitchFamily="2" charset="-79"/>
                        </a:rPr>
                        <a:t>The Journey </a:t>
                      </a:r>
                    </a:p>
                    <a:p>
                      <a:pPr algn="ctr"/>
                      <a:r>
                        <a:rPr lang="en-US" sz="1000" dirty="0">
                          <a:solidFill>
                            <a:schemeClr val="tx1"/>
                          </a:solidFill>
                          <a:latin typeface="+mn-lt"/>
                          <a:cs typeface="RM Typerighter old" panose="00000400000000000000" pitchFamily="2" charset="-79"/>
                        </a:rPr>
                        <a:t>Zoom </a:t>
                      </a:r>
                    </a:p>
                    <a:p>
                      <a:pPr algn="ctr"/>
                      <a:r>
                        <a:rPr lang="en-US" sz="1000" dirty="0">
                          <a:solidFill>
                            <a:schemeClr val="tx1"/>
                          </a:solidFill>
                          <a:latin typeface="+mn-lt"/>
                          <a:cs typeface="RM Typerighter old" panose="00000400000000000000" pitchFamily="2" charset="-79"/>
                        </a:rPr>
                        <a:t>Passport to Paris </a:t>
                      </a:r>
                    </a:p>
                    <a:p>
                      <a:pPr algn="ctr"/>
                      <a:r>
                        <a:rPr lang="en-US" sz="1000" dirty="0">
                          <a:solidFill>
                            <a:schemeClr val="tx1"/>
                          </a:solidFill>
                          <a:latin typeface="+mn-lt"/>
                          <a:cs typeface="RM Typerighter old" panose="00000400000000000000" pitchFamily="2" charset="-79"/>
                        </a:rPr>
                        <a:t>World Atlases </a:t>
                      </a:r>
                    </a:p>
                    <a:p>
                      <a:pPr algn="ctr"/>
                      <a:r>
                        <a:rPr lang="en-US" sz="1000" dirty="0" err="1">
                          <a:solidFill>
                            <a:schemeClr val="tx1"/>
                          </a:solidFill>
                          <a:latin typeface="+mn-lt"/>
                          <a:cs typeface="RM Typerighter old" panose="00000400000000000000" pitchFamily="2" charset="-79"/>
                        </a:rPr>
                        <a:t>Tiddler</a:t>
                      </a:r>
                      <a:r>
                        <a:rPr lang="en-US" sz="1000" dirty="0">
                          <a:solidFill>
                            <a:schemeClr val="tx1"/>
                          </a:solidFill>
                          <a:latin typeface="+mn-lt"/>
                          <a:cs typeface="RM Typerighter old" panose="00000400000000000000" pitchFamily="2" charset="-79"/>
                        </a:rPr>
                        <a:t>  </a:t>
                      </a:r>
                    </a:p>
                    <a:p>
                      <a:pPr lvl="0" algn="ctr">
                        <a:buNone/>
                      </a:pPr>
                      <a:r>
                        <a:rPr lang="en-US" sz="1000" dirty="0">
                          <a:solidFill>
                            <a:schemeClr val="tx1"/>
                          </a:solidFill>
                          <a:latin typeface="+mn-lt"/>
                          <a:cs typeface="RM Typerighter old" panose="00000400000000000000" pitchFamily="2" charset="-79"/>
                        </a:rPr>
                        <a:t>Katie Morag </a:t>
                      </a:r>
                    </a:p>
                    <a:p>
                      <a:pPr lvl="0" algn="ctr">
                        <a:buNone/>
                      </a:pPr>
                      <a:r>
                        <a:rPr lang="en-US" sz="1000" dirty="0">
                          <a:solidFill>
                            <a:schemeClr val="tx1"/>
                          </a:solidFill>
                          <a:latin typeface="+mn-lt"/>
                        </a:rPr>
                        <a:t>Dinosaur books </a:t>
                      </a:r>
                    </a:p>
                    <a:p>
                      <a:pPr lvl="0" algn="ctr">
                        <a:buNone/>
                      </a:pPr>
                      <a:r>
                        <a:rPr lang="en-US" sz="1000" b="0" i="0" u="none" strike="noStrike" noProof="0" dirty="0">
                          <a:solidFill>
                            <a:schemeClr val="tx1"/>
                          </a:solidFill>
                          <a:latin typeface="Calibri"/>
                        </a:rPr>
                        <a:t>Non–Fiction books on under the sea </a:t>
                      </a:r>
                      <a:endParaRPr lang="en-US"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245256">
                <a:tc>
                  <a:txBody>
                    <a:bodyPr/>
                    <a:lstStyle/>
                    <a:p>
                      <a:pPr algn="ctr"/>
                      <a:r>
                        <a:rPr lang="en-US" sz="1200" b="1" dirty="0">
                          <a:latin typeface="Segoe Script"/>
                          <a:cs typeface="Amatic SC"/>
                        </a:rPr>
                        <a:t>‘Wow’ moments / </a:t>
                      </a:r>
                      <a:r>
                        <a:rPr lang="en-US" sz="1200" b="1" dirty="0">
                          <a:solidFill>
                            <a:srgbClr val="0070C0"/>
                          </a:solidFill>
                          <a:latin typeface="Segoe Script"/>
                          <a:cs typeface="Amatic SC"/>
                        </a:rPr>
                        <a:t>Enrichment days</a:t>
                      </a:r>
                      <a:endParaRPr lang="en-GB" sz="1200" b="1">
                        <a:solidFill>
                          <a:srgbClr val="0070C0"/>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a:rPr>
                        <a:t>End of term – what do you want to be when you're older dress up. </a:t>
                      </a:r>
                      <a:endParaRPr lang="en-US" dirty="0"/>
                    </a:p>
                    <a:p>
                      <a:pPr lvl="0" algn="ctr">
                        <a:buNone/>
                      </a:pPr>
                      <a:endParaRPr lang="en-US" sz="1050" dirty="0">
                        <a:solidFill>
                          <a:schemeClr val="tx1"/>
                        </a:solidFill>
                        <a:latin typeface="+mn-lt"/>
                        <a:cs typeface="Amatic SC"/>
                      </a:endParaRPr>
                    </a:p>
                    <a:p>
                      <a:pPr lvl="0" algn="ctr">
                        <a:buNone/>
                      </a:pPr>
                      <a:r>
                        <a:rPr lang="en-US" sz="1050" dirty="0">
                          <a:solidFill>
                            <a:schemeClr val="tx1"/>
                          </a:solidFill>
                          <a:latin typeface="+mn-lt"/>
                          <a:cs typeface="Amatic SC"/>
                        </a:rPr>
                        <a:t>Local walk around our area</a:t>
                      </a:r>
                      <a:endParaRPr lang="en-US"/>
                    </a:p>
                    <a:p>
                      <a:pPr algn="ctr"/>
                      <a:r>
                        <a:rPr lang="en-US" sz="1050" dirty="0">
                          <a:solidFill>
                            <a:schemeClr val="tx1"/>
                          </a:solidFill>
                          <a:latin typeface="+mn-lt"/>
                          <a:cs typeface="Amatic SC"/>
                        </a:rPr>
                        <a:t>Dentist visit/goody bag</a:t>
                      </a:r>
                    </a:p>
                    <a:p>
                      <a:pPr algn="ctr"/>
                      <a:r>
                        <a:rPr lang="en-US" sz="1050" dirty="0">
                          <a:solidFill>
                            <a:schemeClr val="tx1"/>
                          </a:solidFill>
                          <a:latin typeface="+mn-lt"/>
                          <a:cs typeface="Amatic SC"/>
                        </a:rPr>
                        <a:t>Autumn Trail  - local park</a:t>
                      </a:r>
                    </a:p>
                    <a:p>
                      <a:pPr lvl="0" algn="ctr">
                        <a:buNone/>
                      </a:pPr>
                      <a:r>
                        <a:rPr lang="en-US" sz="1100" b="0" i="0" u="none" strike="noStrike" noProof="0" dirty="0">
                          <a:solidFill>
                            <a:schemeClr val="tx1"/>
                          </a:solidFill>
                          <a:latin typeface="Calibri"/>
                        </a:rPr>
                        <a:t>Police office visit</a:t>
                      </a:r>
                    </a:p>
                    <a:p>
                      <a:pPr lvl="0" algn="ctr">
                        <a:buNone/>
                      </a:pPr>
                      <a:endParaRPr lang="en-US" sz="1100" b="0" i="0" u="none" strike="noStrike" noProof="0" dirty="0">
                        <a:solidFill>
                          <a:schemeClr val="tx1"/>
                        </a:solidFill>
                        <a:latin typeface="Calibri"/>
                      </a:endParaRPr>
                    </a:p>
                    <a:p>
                      <a:pPr algn="ctr"/>
                      <a:r>
                        <a:rPr lang="en-US" sz="1050" dirty="0">
                          <a:solidFill>
                            <a:schemeClr val="tx1"/>
                          </a:solidFill>
                          <a:latin typeface="+mn-lt"/>
                          <a:cs typeface="Amatic SC"/>
                        </a:rPr>
                        <a:t>Firefighter role play box from Avon fire.</a:t>
                      </a:r>
                    </a:p>
                    <a:p>
                      <a:pPr algn="ctr"/>
                      <a:r>
                        <a:rPr lang="en-US" sz="1050" dirty="0">
                          <a:solidFill>
                            <a:schemeClr val="tx1"/>
                          </a:solidFill>
                          <a:latin typeface="+mn-lt"/>
                          <a:cs typeface="Amatic SC"/>
                        </a:rPr>
                        <a:t>What do I want to be when I grow up? Video for parents. </a:t>
                      </a:r>
                    </a:p>
                    <a:p>
                      <a:pPr lvl="0" algn="ctr">
                        <a:buNone/>
                      </a:pPr>
                      <a:endParaRPr lang="en-US" sz="1100" b="0" i="0" u="none" strike="noStrike" noProof="0" dirty="0">
                        <a:solidFill>
                          <a:schemeClr val="tx1"/>
                        </a:solidFill>
                        <a:highlight>
                          <a:srgbClr val="FFFF00"/>
                        </a:highligh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Fairy tale dress up</a:t>
                      </a:r>
                      <a:endParaRPr lang="en-US"/>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Post office visit</a:t>
                      </a:r>
                      <a:endParaRPr lang="en-US" dirty="0"/>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Library visit</a:t>
                      </a: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Lauren – knitting workshop </a:t>
                      </a:r>
                      <a:endParaRPr lang="en-US"/>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Autumn workshop</a:t>
                      </a: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Christmas workshop</a:t>
                      </a: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Nativity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Diwali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Black History Month</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Remembrance day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Road Safety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World Space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Children in Need</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Anti- Bullying Week </a:t>
                      </a:r>
                      <a:endParaRPr lang="en-GB" sz="1050"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US" sz="1100" b="0" i="0" u="none" strike="noStrike" noProof="0" dirty="0">
                          <a:solidFill>
                            <a:schemeClr val="tx1"/>
                          </a:solidFill>
                          <a:latin typeface="Calibri"/>
                        </a:rPr>
                        <a:t>Let’s go on Safari -  Children to dress as their </a:t>
                      </a:r>
                      <a:r>
                        <a:rPr lang="en-US" sz="1100" b="0" i="0" u="none" strike="noStrike" noProof="0" err="1">
                          <a:solidFill>
                            <a:schemeClr val="tx1"/>
                          </a:solidFill>
                          <a:latin typeface="Calibri"/>
                        </a:rPr>
                        <a:t>favourite</a:t>
                      </a:r>
                      <a:r>
                        <a:rPr lang="en-US" sz="1100" b="0" i="0" u="none" strike="noStrike" noProof="0" dirty="0">
                          <a:solidFill>
                            <a:schemeClr val="tx1"/>
                          </a:solidFill>
                          <a:latin typeface="Calibri"/>
                        </a:rPr>
                        <a:t> animal for the day</a:t>
                      </a:r>
                      <a:endParaRPr lang="en-US" dirty="0"/>
                    </a:p>
                    <a:p>
                      <a:pPr lvl="0" algn="ctr">
                        <a:buNone/>
                      </a:pPr>
                      <a:r>
                        <a:rPr lang="en-US" sz="1050" dirty="0">
                          <a:solidFill>
                            <a:schemeClr val="tx1"/>
                          </a:solidFill>
                          <a:latin typeface="+mn-lt"/>
                          <a:cs typeface="Amatic SC"/>
                        </a:rPr>
                        <a:t>Farm visit </a:t>
                      </a:r>
                    </a:p>
                    <a:p>
                      <a:pPr algn="ctr"/>
                      <a:r>
                        <a:rPr lang="en-US" sz="1050" dirty="0">
                          <a:solidFill>
                            <a:schemeClr val="tx1"/>
                          </a:solidFill>
                          <a:latin typeface="+mn-lt"/>
                          <a:cs typeface="Amatic SC"/>
                        </a:rPr>
                        <a:t>Chinese New Year workshop</a:t>
                      </a:r>
                    </a:p>
                    <a:p>
                      <a:pPr algn="ctr"/>
                      <a:r>
                        <a:rPr lang="en-US" sz="1050" dirty="0">
                          <a:solidFill>
                            <a:schemeClr val="tx1"/>
                          </a:solidFill>
                          <a:latin typeface="+mn-lt"/>
                          <a:cs typeface="Amatic SC"/>
                        </a:rPr>
                        <a:t>LENT</a:t>
                      </a:r>
                    </a:p>
                    <a:p>
                      <a:pPr algn="ctr"/>
                      <a:r>
                        <a:rPr lang="en-US" sz="1050" dirty="0">
                          <a:solidFill>
                            <a:schemeClr val="tx1"/>
                          </a:solidFill>
                          <a:latin typeface="+mn-lt"/>
                          <a:cs typeface="Amatic SC"/>
                        </a:rPr>
                        <a:t>Story Telling Week </a:t>
                      </a:r>
                    </a:p>
                    <a:p>
                      <a:pPr algn="ctr"/>
                      <a:r>
                        <a:rPr lang="en-US" sz="1050" dirty="0">
                          <a:solidFill>
                            <a:schemeClr val="tx1"/>
                          </a:solidFill>
                          <a:latin typeface="+mn-lt"/>
                          <a:cs typeface="Amatic SC"/>
                        </a:rPr>
                        <a:t>Random Acts of Kindness Week </a:t>
                      </a:r>
                    </a:p>
                    <a:p>
                      <a:pPr algn="ctr"/>
                      <a:r>
                        <a:rPr lang="en-US" sz="1050" dirty="0">
                          <a:solidFill>
                            <a:schemeClr val="tx1"/>
                          </a:solidFill>
                          <a:latin typeface="+mn-lt"/>
                          <a:cs typeface="Amatic SC"/>
                        </a:rPr>
                        <a:t>Valentine’s Day</a:t>
                      </a:r>
                    </a:p>
                    <a:p>
                      <a:pPr algn="ctr"/>
                      <a:r>
                        <a:rPr lang="en-US" sz="1050" dirty="0">
                          <a:solidFill>
                            <a:schemeClr val="tx1"/>
                          </a:solidFill>
                          <a:latin typeface="+mn-lt"/>
                          <a:cs typeface="Amatic SC"/>
                        </a:rPr>
                        <a:t>Internet Safety Day </a:t>
                      </a:r>
                    </a:p>
                    <a:p>
                      <a:pPr algn="ctr"/>
                      <a:r>
                        <a:rPr lang="en-US" sz="1050" dirty="0">
                          <a:solidFill>
                            <a:schemeClr val="tx1"/>
                          </a:solidFill>
                          <a:latin typeface="+mn-lt"/>
                          <a:cs typeface="Amatic SC"/>
                        </a:rPr>
                        <a:t>Animal Art week – art show for parents</a:t>
                      </a:r>
                    </a:p>
                    <a:p>
                      <a:pPr algn="ctr"/>
                      <a:endParaRPr lang="en-US" sz="1050" dirty="0">
                        <a:solidFill>
                          <a:schemeClr val="tx1"/>
                        </a:solidFill>
                        <a:highlight>
                          <a:srgbClr val="FFFF00"/>
                        </a:highlight>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Minibeast dress up</a:t>
                      </a:r>
                      <a:endParaRPr lang="en-US" dirty="0"/>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Walk to the local park to explore minibeasts</a:t>
                      </a:r>
                      <a:endParaRPr lang="en-US" dirty="0"/>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Trinity gardens </a:t>
                      </a:r>
                    </a:p>
                    <a:p>
                      <a:pPr algn="ctr"/>
                      <a:r>
                        <a:rPr lang="en-GB" sz="1050" dirty="0">
                          <a:solidFill>
                            <a:schemeClr val="tx1"/>
                          </a:solidFill>
                          <a:latin typeface="+mn-lt"/>
                          <a:cs typeface="Amatic SC"/>
                        </a:rPr>
                        <a:t>Planting seeds/ looking after allotment</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Easter time – Easter workshop</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Mother’s Day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Science Week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Easter Egg Hunt </a:t>
                      </a:r>
                      <a:endParaRPr lang="en-GB" sz="1050"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a:rPr>
                        <a:t>Space dress up</a:t>
                      </a:r>
                    </a:p>
                    <a:p>
                      <a:pPr lvl="0" algn="ctr">
                        <a:buNone/>
                      </a:pPr>
                      <a:r>
                        <a:rPr lang="en-US" sz="1050" dirty="0">
                          <a:solidFill>
                            <a:schemeClr val="tx1"/>
                          </a:solidFill>
                          <a:latin typeface="+mn-lt"/>
                          <a:cs typeface="Amatic SC"/>
                        </a:rPr>
                        <a:t>Train ride/ visit to train station</a:t>
                      </a:r>
                      <a:endParaRPr lang="en-US" dirty="0"/>
                    </a:p>
                    <a:p>
                      <a:pPr lvl="0" algn="ctr">
                        <a:buNone/>
                      </a:pPr>
                      <a:r>
                        <a:rPr lang="en-US" sz="1050" dirty="0">
                          <a:solidFill>
                            <a:schemeClr val="tx1"/>
                          </a:solidFill>
                          <a:latin typeface="+mn-lt"/>
                          <a:cs typeface="Amatic SC"/>
                        </a:rPr>
                        <a:t>Bus trip</a:t>
                      </a:r>
                    </a:p>
                    <a:p>
                      <a:pPr algn="ctr"/>
                      <a:r>
                        <a:rPr lang="en-US" sz="1050" dirty="0">
                          <a:solidFill>
                            <a:schemeClr val="tx1"/>
                          </a:solidFill>
                          <a:latin typeface="+mn-lt"/>
                          <a:cs typeface="Amatic SC"/>
                        </a:rPr>
                        <a:t>Food tasting – different cultures  </a:t>
                      </a:r>
                    </a:p>
                    <a:p>
                      <a:pPr algn="ctr"/>
                      <a:r>
                        <a:rPr lang="en-US" sz="1050" dirty="0">
                          <a:solidFill>
                            <a:schemeClr val="tx1"/>
                          </a:solidFill>
                          <a:latin typeface="+mn-lt"/>
                          <a:cs typeface="Amatic SC"/>
                        </a:rPr>
                        <a:t>Map work  - Find the Treasure </a:t>
                      </a:r>
                    </a:p>
                    <a:p>
                      <a:pPr algn="ctr"/>
                      <a:r>
                        <a:rPr lang="en-US" sz="1050" dirty="0">
                          <a:solidFill>
                            <a:schemeClr val="tx1"/>
                          </a:solidFill>
                          <a:latin typeface="+mn-lt"/>
                          <a:cs typeface="Amatic SC"/>
                        </a:rPr>
                        <a:t>Start of Ramadan </a:t>
                      </a:r>
                    </a:p>
                    <a:p>
                      <a:pPr algn="ctr"/>
                      <a:r>
                        <a:rPr lang="en-US" sz="1050" dirty="0">
                          <a:solidFill>
                            <a:schemeClr val="tx1"/>
                          </a:solidFill>
                          <a:latin typeface="+mn-lt"/>
                          <a:cs typeface="Amatic SC"/>
                        </a:rPr>
                        <a:t>Eid</a:t>
                      </a:r>
                    </a:p>
                    <a:p>
                      <a:pPr algn="ctr"/>
                      <a:endParaRPr lang="en-US" sz="1050" dirty="0">
                        <a:solidFill>
                          <a:schemeClr val="tx1"/>
                        </a:solidFill>
                        <a:highlight>
                          <a:srgbClr val="FFFF00"/>
                        </a:highlight>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a:rPr>
                        <a:t>Summer clothes dress up</a:t>
                      </a:r>
                      <a:endParaRPr lang="en-US" dirty="0"/>
                    </a:p>
                    <a:p>
                      <a:pPr lvl="0" algn="ctr">
                        <a:buNone/>
                      </a:pPr>
                      <a:r>
                        <a:rPr lang="en-US" sz="1050" dirty="0">
                          <a:solidFill>
                            <a:schemeClr val="tx1"/>
                          </a:solidFill>
                          <a:latin typeface="+mn-lt"/>
                          <a:cs typeface="Amatic SC"/>
                        </a:rPr>
                        <a:t>Visit to the beach </a:t>
                      </a:r>
                      <a:endParaRPr lang="en-US" dirty="0"/>
                    </a:p>
                    <a:p>
                      <a:pPr algn="ctr"/>
                      <a:r>
                        <a:rPr lang="en-US" sz="1050" dirty="0">
                          <a:solidFill>
                            <a:schemeClr val="tx1"/>
                          </a:solidFill>
                          <a:latin typeface="+mn-lt"/>
                          <a:cs typeface="Amatic SC"/>
                        </a:rPr>
                        <a:t>Under the Sea – singing songs and sea shanties</a:t>
                      </a:r>
                    </a:p>
                    <a:p>
                      <a:pPr algn="ctr"/>
                      <a:r>
                        <a:rPr lang="en-US" sz="1050" dirty="0">
                          <a:solidFill>
                            <a:schemeClr val="tx1"/>
                          </a:solidFill>
                          <a:latin typeface="+mn-lt"/>
                          <a:cs typeface="Amatic SC"/>
                        </a:rPr>
                        <a:t>Fossil hunting </a:t>
                      </a:r>
                    </a:p>
                    <a:p>
                      <a:pPr algn="ctr"/>
                      <a:r>
                        <a:rPr lang="en-US" sz="1050" dirty="0">
                          <a:solidFill>
                            <a:schemeClr val="tx1"/>
                          </a:solidFill>
                          <a:latin typeface="+mn-lt"/>
                          <a:cs typeface="Amatic SC"/>
                        </a:rPr>
                        <a:t>Father’s Day </a:t>
                      </a:r>
                    </a:p>
                    <a:p>
                      <a:pPr algn="ctr"/>
                      <a:r>
                        <a:rPr lang="en-US" sz="1050" dirty="0">
                          <a:solidFill>
                            <a:schemeClr val="tx1"/>
                          </a:solidFill>
                          <a:latin typeface="+mn-lt"/>
                          <a:cs typeface="Amatic SC"/>
                        </a:rPr>
                        <a:t>Heathy Eating Week – make smoothies</a:t>
                      </a:r>
                    </a:p>
                    <a:p>
                      <a:pPr algn="ctr"/>
                      <a:r>
                        <a:rPr lang="en-US" sz="1050" dirty="0">
                          <a:solidFill>
                            <a:schemeClr val="tx1"/>
                          </a:solidFill>
                          <a:latin typeface="+mn-lt"/>
                          <a:cs typeface="Amatic SC"/>
                        </a:rPr>
                        <a:t>World Environment Day </a:t>
                      </a:r>
                    </a:p>
                    <a:p>
                      <a:pPr algn="ctr"/>
                      <a:r>
                        <a:rPr lang="en-US" sz="1050" dirty="0">
                          <a:solidFill>
                            <a:schemeClr val="tx1"/>
                          </a:solidFill>
                          <a:latin typeface="+mn-lt"/>
                          <a:cs typeface="Amatic SC"/>
                        </a:rPr>
                        <a:t>Anniversary of the NHS</a:t>
                      </a:r>
                    </a:p>
                    <a:p>
                      <a:pPr algn="ctr"/>
                      <a:r>
                        <a:rPr lang="en-US" sz="1050" dirty="0">
                          <a:solidFill>
                            <a:schemeClr val="tx1"/>
                          </a:solidFill>
                          <a:latin typeface="+mn-lt"/>
                          <a:cs typeface="Amatic SC"/>
                        </a:rPr>
                        <a:t>Pirate Day </a:t>
                      </a:r>
                    </a:p>
                    <a:p>
                      <a:pPr algn="ctr"/>
                      <a:r>
                        <a:rPr lang="en-US" sz="1050" dirty="0">
                          <a:solidFill>
                            <a:schemeClr val="tx1"/>
                          </a:solidFill>
                          <a:latin typeface="+mn-lt"/>
                          <a:cs typeface="Amatic SC"/>
                        </a:rPr>
                        <a:t>Ice – Cream at the park</a:t>
                      </a:r>
                    </a:p>
                    <a:p>
                      <a:pPr algn="ctr"/>
                      <a:endParaRPr lang="en-GB" sz="1050" dirty="0">
                        <a:solidFill>
                          <a:schemeClr val="tx1"/>
                        </a:solidFill>
                        <a:highlight>
                          <a:srgbClr val="FFFF00"/>
                        </a:highlight>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546860" y="581002"/>
            <a:ext cx="488272" cy="488272"/>
          </a:xfrm>
          <a:prstGeom prst="rect">
            <a:avLst/>
          </a:prstGeom>
        </p:spPr>
      </p:pic>
      <p:pic>
        <p:nvPicPr>
          <p:cNvPr id="8" name="Picture 7">
            <a:extLst>
              <a:ext uri="{FF2B5EF4-FFF2-40B4-BE49-F238E27FC236}">
                <a16:creationId xmlns:a16="http://schemas.microsoft.com/office/drawing/2014/main" id="{40C165C1-D4BD-45B0-A0DC-76C33F0E951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95584">
            <a:off x="3409807" y="288442"/>
            <a:ext cx="536918" cy="536918"/>
          </a:xfrm>
          <a:prstGeom prst="rect">
            <a:avLst/>
          </a:prstGeom>
        </p:spPr>
      </p:pic>
      <p:pic>
        <p:nvPicPr>
          <p:cNvPr id="12" name="Picture 11">
            <a:extLst>
              <a:ext uri="{FF2B5EF4-FFF2-40B4-BE49-F238E27FC236}">
                <a16:creationId xmlns:a16="http://schemas.microsoft.com/office/drawing/2014/main" id="{05BDFB97-D597-487C-BC35-5D6584AEA15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20562501">
            <a:off x="5276303" y="565292"/>
            <a:ext cx="505803" cy="505803"/>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755735">
            <a:off x="6869874" y="545577"/>
            <a:ext cx="789373" cy="789373"/>
          </a:xfrm>
          <a:prstGeom prst="rect">
            <a:avLst/>
          </a:prstGeom>
        </p:spPr>
      </p:pic>
      <p:pic>
        <p:nvPicPr>
          <p:cNvPr id="16" name="Picture 15">
            <a:extLst>
              <a:ext uri="{FF2B5EF4-FFF2-40B4-BE49-F238E27FC236}">
                <a16:creationId xmlns:a16="http://schemas.microsoft.com/office/drawing/2014/main" id="{695ED8A0-982D-45FC-BC62-B83A30D483B0}"/>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rot="20946721">
            <a:off x="8486760" y="500015"/>
            <a:ext cx="582151" cy="582151"/>
          </a:xfrm>
          <a:prstGeom prst="rect">
            <a:avLst/>
          </a:prstGeom>
        </p:spPr>
      </p:pic>
      <p:pic>
        <p:nvPicPr>
          <p:cNvPr id="18" name="Picture 17">
            <a:extLst>
              <a:ext uri="{FF2B5EF4-FFF2-40B4-BE49-F238E27FC236}">
                <a16:creationId xmlns:a16="http://schemas.microsoft.com/office/drawing/2014/main" id="{75C191AE-71E1-4878-9BF1-F9017988830A}"/>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931948">
            <a:off x="10001380" y="212009"/>
            <a:ext cx="816746" cy="816746"/>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62356893"/>
              </p:ext>
            </p:extLst>
          </p:nvPr>
        </p:nvGraphicFramePr>
        <p:xfrm>
          <a:off x="366318" y="476214"/>
          <a:ext cx="11459364" cy="591950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sz="1200" dirty="0">
                        <a:latin typeface="Segoe Script"/>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solidFill>
                            <a:schemeClr val="bg1">
                              <a:lumMod val="50000"/>
                            </a:schemeClr>
                          </a:solidFill>
                          <a:latin typeface="Segoe Script"/>
                          <a:cs typeface="Amatic SC"/>
                        </a:rPr>
                        <a:t>Autumn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bg1">
                              <a:lumMod val="50000"/>
                            </a:schemeClr>
                          </a:solidFill>
                          <a:latin typeface="Segoe Script"/>
                          <a:cs typeface="Amatic SC"/>
                        </a:rPr>
                        <a:t>Autumn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dirty="0">
                          <a:solidFill>
                            <a:schemeClr val="bg1">
                              <a:lumMod val="50000"/>
                            </a:schemeClr>
                          </a:solidFill>
                          <a:latin typeface="Segoe Script"/>
                          <a:cs typeface="Amatic SC"/>
                        </a:rPr>
                        <a:t>Spring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Spring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Summer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dirty="0">
                          <a:solidFill>
                            <a:schemeClr val="bg1">
                              <a:lumMod val="50000"/>
                            </a:schemeClr>
                          </a:solidFill>
                          <a:latin typeface="Segoe Script"/>
                          <a:cs typeface="Amatic SC"/>
                        </a:rPr>
                        <a:t>Summer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1200" b="1" dirty="0">
                          <a:latin typeface="Segoe Script"/>
                          <a:cs typeface="Amatic SC"/>
                        </a:rPr>
                        <a:t>General Themes </a:t>
                      </a:r>
                      <a:endParaRPr lang="en-GB" sz="12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we embrace our diverse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
                      </a:r>
                      <a:r>
                        <a:rPr lang="en-US" sz="1200" b="0" i="1" kern="1200" dirty="0">
                          <a:solidFill>
                            <a:schemeClr val="dk1"/>
                          </a:solidFill>
                          <a:effectLst/>
                          <a:latin typeface="+mn-lt"/>
                          <a:ea typeface="+mn-ea"/>
                          <a:cs typeface="+mn-cs"/>
                        </a:rPr>
                        <a:t>At St Nicholas of Tolentine RC Primary School,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dirty="0">
                          <a:solidFill>
                            <a:schemeClr val="dk1"/>
                          </a:solidFill>
                          <a:effectLst/>
                          <a:latin typeface="+mn-lt"/>
                          <a:ea typeface="+mn-ea"/>
                          <a:cs typeface="+mn-cs"/>
                        </a:rPr>
                        <a:t>’.</a:t>
                      </a: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dirty="0">
                <a:solidFill>
                  <a:schemeClr val="bg1">
                    <a:lumMod val="50000"/>
                  </a:schemeClr>
                </a:solidFill>
              </a:rPr>
              <a:t>The ultimate purpose of education, for adults and children, is to help them cultivate love, which is both an aesthetic and rational experience.</a:t>
            </a:r>
            <a:endParaRPr lang="en-GB" sz="1400" i="1" dirty="0">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2952778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36702970"/>
              </p:ext>
            </p:extLst>
          </p:nvPr>
        </p:nvGraphicFramePr>
        <p:xfrm>
          <a:off x="366318" y="835488"/>
          <a:ext cx="11459364" cy="5804304"/>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307920">
                <a:tc>
                  <a:txBody>
                    <a:bodyPr/>
                    <a:lstStyle/>
                    <a:p>
                      <a:pPr algn="ctr"/>
                      <a:endParaRPr lang="en-GB" sz="1200" b="0" dirty="0">
                        <a:latin typeface="Segoe Script"/>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solidFill>
                            <a:schemeClr val="bg1">
                              <a:lumMod val="50000"/>
                            </a:schemeClr>
                          </a:solidFill>
                          <a:latin typeface="Segoe Script"/>
                          <a:cs typeface="Amatic SC"/>
                        </a:rPr>
                        <a:t>Autumn 1</a:t>
                      </a:r>
                      <a:endParaRPr lang="en-GB" sz="1200" b="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dirty="0">
                          <a:solidFill>
                            <a:schemeClr val="bg1">
                              <a:lumMod val="50000"/>
                            </a:schemeClr>
                          </a:solidFill>
                          <a:latin typeface="Segoe Script"/>
                          <a:cs typeface="Amatic SC"/>
                        </a:rPr>
                        <a:t>Autumn 2</a:t>
                      </a:r>
                      <a:endParaRPr lang="en-GB" sz="1200" b="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0" dirty="0">
                          <a:solidFill>
                            <a:schemeClr val="bg1">
                              <a:lumMod val="50000"/>
                            </a:schemeClr>
                          </a:solidFill>
                          <a:latin typeface="Segoe Script"/>
                          <a:cs typeface="Amatic SC"/>
                        </a:rPr>
                        <a:t>Spring 1</a:t>
                      </a:r>
                      <a:endParaRPr lang="en-GB" sz="1200" b="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0" dirty="0">
                          <a:solidFill>
                            <a:schemeClr val="bg1">
                              <a:lumMod val="50000"/>
                            </a:schemeClr>
                          </a:solidFill>
                          <a:latin typeface="Segoe Script"/>
                          <a:cs typeface="Amatic SC"/>
                        </a:rPr>
                        <a:t>Spring 2</a:t>
                      </a:r>
                      <a:endParaRPr lang="en-GB" sz="1200" b="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0" dirty="0">
                          <a:solidFill>
                            <a:schemeClr val="bg1">
                              <a:lumMod val="50000"/>
                            </a:schemeClr>
                          </a:solidFill>
                          <a:latin typeface="Segoe Script"/>
                          <a:cs typeface="Amatic SC"/>
                        </a:rPr>
                        <a:t>Summer 1</a:t>
                      </a:r>
                      <a:endParaRPr lang="en-GB" sz="1200" b="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b="0" dirty="0">
                          <a:solidFill>
                            <a:schemeClr val="bg1">
                              <a:lumMod val="50000"/>
                            </a:schemeClr>
                          </a:solidFill>
                          <a:latin typeface="Segoe Script"/>
                          <a:cs typeface="Amatic SC"/>
                        </a:rPr>
                        <a:t>Summer 2</a:t>
                      </a:r>
                      <a:endParaRPr lang="en-GB" sz="1200" b="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200" b="0" dirty="0">
                          <a:latin typeface="Segoe Script"/>
                          <a:cs typeface="Amatic SC"/>
                        </a:rPr>
                        <a:t>General Themes </a:t>
                      </a:r>
                      <a:endParaRPr lang="en-GB" sz="1200" b="0">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0"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0"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0"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0"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0"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3337855">
                <a:tc rowSpan="2">
                  <a:txBody>
                    <a:bodyPr/>
                    <a:lstStyle/>
                    <a:p>
                      <a:pPr algn="ctr"/>
                      <a:endParaRPr lang="en-US" sz="1000" b="1" dirty="0">
                        <a:latin typeface="Calibri"/>
                        <a:cs typeface="Amatic SC"/>
                      </a:endParaRPr>
                    </a:p>
                    <a:p>
                      <a:pPr lvl="0" algn="ctr">
                        <a:buNone/>
                      </a:pPr>
                      <a:endParaRPr lang="en-US" sz="1000" b="1" dirty="0">
                        <a:latin typeface="Calibri"/>
                        <a:cs typeface="Amatic SC"/>
                      </a:endParaRPr>
                    </a:p>
                    <a:p>
                      <a:pPr lvl="0" algn="ctr">
                        <a:lnSpc>
                          <a:spcPct val="100000"/>
                        </a:lnSpc>
                        <a:spcBef>
                          <a:spcPts val="0"/>
                        </a:spcBef>
                        <a:spcAft>
                          <a:spcPts val="0"/>
                        </a:spcAft>
                        <a:buNone/>
                      </a:pPr>
                      <a:r>
                        <a:rPr lang="en-US" sz="1100" b="0" i="0" u="none" strike="noStrike" noProof="0" dirty="0">
                          <a:solidFill>
                            <a:srgbClr val="303030"/>
                          </a:solidFill>
                          <a:latin typeface="Calibri"/>
                        </a:rPr>
                        <a:t>Within our school we have 6 virtues that guide us through our journey.</a:t>
                      </a:r>
                      <a:endParaRPr lang="en-US" sz="1100" dirty="0">
                        <a:latin typeface="Calibri"/>
                      </a:endParaRPr>
                    </a:p>
                    <a:p>
                      <a:pPr lvl="0" algn="ctr">
                        <a:lnSpc>
                          <a:spcPct val="100000"/>
                        </a:lnSpc>
                        <a:spcBef>
                          <a:spcPts val="0"/>
                        </a:spcBef>
                        <a:spcAft>
                          <a:spcPts val="0"/>
                        </a:spcAft>
                        <a:buNone/>
                      </a:pPr>
                      <a:endParaRPr lang="en-US" sz="1100" b="0" i="0" u="none" strike="noStrike" noProof="0" dirty="0">
                        <a:solidFill>
                          <a:srgbClr val="303030"/>
                        </a:solidFill>
                        <a:latin typeface="Calibri"/>
                      </a:endParaRPr>
                    </a:p>
                    <a:p>
                      <a:pPr lvl="0" algn="ctr">
                        <a:lnSpc>
                          <a:spcPct val="100000"/>
                        </a:lnSpc>
                        <a:spcBef>
                          <a:spcPts val="0"/>
                        </a:spcBef>
                        <a:spcAft>
                          <a:spcPts val="0"/>
                        </a:spcAft>
                        <a:buNone/>
                      </a:pPr>
                      <a:r>
                        <a:rPr lang="en-US" sz="1100" b="0" i="0" u="none" strike="noStrike" noProof="0" dirty="0">
                          <a:solidFill>
                            <a:srgbClr val="303030"/>
                          </a:solidFill>
                          <a:latin typeface="Calibri"/>
                        </a:rPr>
                        <a:t> Each one of these is rooted in scripture to help us see how God guides us in our lives.</a:t>
                      </a:r>
                      <a:endParaRPr lang="en-US" sz="1100" dirty="0">
                        <a:latin typeface="Calibri"/>
                      </a:endParaRPr>
                    </a:p>
                    <a:p>
                      <a:pPr lvl="0" algn="ctr">
                        <a:lnSpc>
                          <a:spcPct val="100000"/>
                        </a:lnSpc>
                        <a:spcBef>
                          <a:spcPts val="0"/>
                        </a:spcBef>
                        <a:spcAft>
                          <a:spcPts val="0"/>
                        </a:spcAft>
                        <a:buNone/>
                      </a:pPr>
                      <a:endParaRPr lang="en-US" sz="1100">
                        <a:latin typeface="Calibri"/>
                      </a:endParaRPr>
                    </a:p>
                    <a:p>
                      <a:pPr lvl="0" algn="ctr">
                        <a:lnSpc>
                          <a:spcPct val="100000"/>
                        </a:lnSpc>
                        <a:spcBef>
                          <a:spcPts val="0"/>
                        </a:spcBef>
                        <a:spcAft>
                          <a:spcPts val="0"/>
                        </a:spcAft>
                        <a:buNone/>
                      </a:pPr>
                      <a:r>
                        <a:rPr lang="en-US" sz="1100" b="0" i="0" u="none" strike="noStrike" noProof="0" dirty="0">
                          <a:solidFill>
                            <a:srgbClr val="303030"/>
                          </a:solidFill>
                          <a:latin typeface="Calibri"/>
                        </a:rPr>
                        <a:t>Each on is focused on each term, along with our three school rules </a:t>
                      </a:r>
                      <a:r>
                        <a:rPr lang="en-US" sz="1100" b="1" i="0" u="none" strike="noStrike" noProof="0" dirty="0">
                          <a:solidFill>
                            <a:srgbClr val="2980B9"/>
                          </a:solidFill>
                          <a:latin typeface="Calibri"/>
                        </a:rPr>
                        <a:t>'We are Respectful; We are Ready and We are Safe'</a:t>
                      </a:r>
                      <a:r>
                        <a:rPr lang="en-US" sz="1100" b="0" i="0" u="none" strike="noStrike" noProof="0" dirty="0">
                          <a:solidFill>
                            <a:srgbClr val="303030"/>
                          </a:solidFill>
                          <a:latin typeface="Calibri"/>
                        </a:rPr>
                        <a:t> we can build a school that encompasses our mission:</a:t>
                      </a:r>
                      <a:endParaRPr lang="en-US" sz="1100">
                        <a:latin typeface="Calibri"/>
                      </a:endParaRPr>
                    </a:p>
                    <a:p>
                      <a:pPr lvl="0" algn="ctr">
                        <a:lnSpc>
                          <a:spcPct val="100000"/>
                        </a:lnSpc>
                        <a:spcBef>
                          <a:spcPts val="0"/>
                        </a:spcBef>
                        <a:spcAft>
                          <a:spcPts val="0"/>
                        </a:spcAft>
                        <a:buNone/>
                      </a:pPr>
                      <a:r>
                        <a:rPr lang="en-US" sz="1100" b="1" i="1" u="none" strike="noStrike" noProof="0" dirty="0">
                          <a:solidFill>
                            <a:srgbClr val="2980B9"/>
                          </a:solidFill>
                          <a:latin typeface="Calibri"/>
                        </a:rPr>
                        <a:t>'Where Charity and Love are, God is there!'</a:t>
                      </a:r>
                      <a:endParaRPr lang="en-US" sz="1100" dirty="0">
                        <a:latin typeface="Calibri"/>
                      </a:endParaRPr>
                    </a:p>
                    <a:p>
                      <a:pPr lvl="0" algn="ctr">
                        <a:buNone/>
                      </a:pPr>
                      <a:endParaRPr lang="en-US" sz="1000" b="1" dirty="0">
                        <a:latin typeface="Calibri"/>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rPr>
                        <a:t>Our virtues of community, compassion, enjoy, respect, responsibility and success are tangible throughout curriculum.</a:t>
                      </a:r>
                      <a:endParaRPr lang="en-US" sz="1600" dirty="0">
                        <a:solidFill>
                          <a:schemeClr val="bg1">
                            <a:lumMod val="50000"/>
                          </a:schemeClr>
                        </a:solidFill>
                        <a:latin typeface="+mn-lt"/>
                        <a:cs typeface="Amatic SC"/>
                      </a:endParaRPr>
                    </a:p>
                    <a:p>
                      <a:pPr marL="0" marR="0" lvl="0" indent="0" algn="ctr" defTabSz="914400">
                        <a:lnSpc>
                          <a:spcPct val="100000"/>
                        </a:lnSpc>
                        <a:spcBef>
                          <a:spcPts val="0"/>
                        </a:spcBef>
                        <a:spcAft>
                          <a:spcPts val="0"/>
                        </a:spcAft>
                        <a:buClrTx/>
                        <a:buSzTx/>
                        <a:buFontTx/>
                        <a:buNone/>
                        <a:tabLst/>
                        <a:defRPr/>
                      </a:pPr>
                      <a:endParaRPr lang="en-US" sz="1000" dirty="0">
                        <a:solidFill>
                          <a:schemeClr val="tx1"/>
                        </a:solidFill>
                        <a:latin typeface="+mn-lt"/>
                      </a:endParaRPr>
                    </a:p>
                    <a:p>
                      <a:pPr marL="0" marR="0" lvl="0" indent="0" algn="ctr">
                        <a:lnSpc>
                          <a:spcPct val="100000"/>
                        </a:lnSpc>
                        <a:spcBef>
                          <a:spcPts val="0"/>
                        </a:spcBef>
                        <a:spcAft>
                          <a:spcPts val="0"/>
                        </a:spcAft>
                        <a:buClrTx/>
                        <a:buSzTx/>
                        <a:buFontTx/>
                        <a:buNone/>
                      </a:pPr>
                      <a:r>
                        <a:rPr lang="en-US" sz="1000" dirty="0">
                          <a:solidFill>
                            <a:schemeClr val="tx1"/>
                          </a:solidFill>
                          <a:latin typeface="+mn-lt"/>
                        </a:rPr>
                        <a:t>School rules: We are ready, We are respectful, We are safe. </a:t>
                      </a:r>
                    </a:p>
                    <a:p>
                      <a:pPr marL="0" marR="0" lvl="0" indent="0" algn="ctr" rtl="0" eaLnBrk="1" fontAlgn="auto" latinLnBrk="0" hangingPunct="1">
                        <a:lnSpc>
                          <a:spcPct val="100000"/>
                        </a:lnSpc>
                        <a:spcBef>
                          <a:spcPts val="0"/>
                        </a:spcBef>
                        <a:spcAft>
                          <a:spcPts val="0"/>
                        </a:spcAft>
                        <a:buClrTx/>
                        <a:buSzTx/>
                        <a:buFontTx/>
                        <a:buNone/>
                      </a:pPr>
                      <a:endParaRPr lang="en-US" sz="1000" dirty="0">
                        <a:solidFill>
                          <a:schemeClr val="tx1"/>
                        </a:solidFill>
                        <a:latin typeface="+mn-lt"/>
                      </a:endParaRP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rPr>
                        <a:t> We provide an e</a:t>
                      </a:r>
                      <a:r>
                        <a:rPr lang="en-US" sz="1000" dirty="0">
                          <a:solidFill>
                            <a:schemeClr val="tx1"/>
                          </a:solidFill>
                          <a:latin typeface="+mn-lt"/>
                          <a:cs typeface="Amatic SC"/>
                        </a:rPr>
                        <a:t>xperienced based curriculum to give children real life opportunities and purposeful play.</a:t>
                      </a:r>
                    </a:p>
                    <a:p>
                      <a:pPr marL="0" marR="0" lvl="0" indent="0" algn="ctr" defTabSz="914400">
                        <a:lnSpc>
                          <a:spcPct val="100000"/>
                        </a:lnSpc>
                        <a:spcBef>
                          <a:spcPts val="0"/>
                        </a:spcBef>
                        <a:spcAft>
                          <a:spcPts val="0"/>
                        </a:spcAft>
                        <a:buClrTx/>
                        <a:buSzTx/>
                        <a:buFontTx/>
                        <a:buNone/>
                        <a:tabLst/>
                        <a:defRPr/>
                      </a:pPr>
                      <a:endParaRPr lang="en-US" sz="1000" dirty="0">
                        <a:solidFill>
                          <a:schemeClr val="tx1"/>
                        </a:solidFill>
                        <a:latin typeface="+mn-lt"/>
                        <a:cs typeface="Amatic SC"/>
                      </a:endParaRPr>
                    </a:p>
                    <a:p>
                      <a:pPr marL="0" marR="0" lvl="0" indent="0" algn="l">
                        <a:lnSpc>
                          <a:spcPct val="100000"/>
                        </a:lnSpc>
                        <a:spcBef>
                          <a:spcPts val="0"/>
                        </a:spcBef>
                        <a:spcAft>
                          <a:spcPts val="0"/>
                        </a:spcAft>
                        <a:buClrTx/>
                        <a:buSzTx/>
                        <a:buFontTx/>
                        <a:buNone/>
                      </a:pPr>
                      <a:r>
                        <a:rPr lang="en-US" sz="1000" b="1" dirty="0">
                          <a:solidFill>
                            <a:schemeClr val="tx1"/>
                          </a:solidFill>
                          <a:latin typeface="+mn-lt"/>
                          <a:cs typeface="Amatic SC"/>
                        </a:rPr>
                        <a:t>CST: Stewardship - </a:t>
                      </a:r>
                      <a:r>
                        <a:rPr lang="en-US" sz="1000" b="0" dirty="0">
                          <a:solidFill>
                            <a:schemeClr val="tx1"/>
                          </a:solidFill>
                          <a:latin typeface="+mn-lt"/>
                          <a:cs typeface="Amatic SC"/>
                        </a:rPr>
                        <a:t>Looking after the classroom. Looking after God's world</a:t>
                      </a:r>
                    </a:p>
                    <a:p>
                      <a:pPr marL="0" marR="0" lvl="0" indent="0" algn="l">
                        <a:lnSpc>
                          <a:spcPct val="100000"/>
                        </a:lnSpc>
                        <a:spcBef>
                          <a:spcPts val="0"/>
                        </a:spcBef>
                        <a:spcAft>
                          <a:spcPts val="0"/>
                        </a:spcAft>
                        <a:buClrTx/>
                        <a:buSzTx/>
                        <a:buFontTx/>
                        <a:buNone/>
                      </a:pPr>
                      <a:endParaRPr lang="en-US" sz="1000" b="0" dirty="0">
                        <a:solidFill>
                          <a:schemeClr val="tx1"/>
                        </a:solidFill>
                        <a:latin typeface="+mn-lt"/>
                        <a:cs typeface="Amatic SC"/>
                      </a:endParaRPr>
                    </a:p>
                    <a:p>
                      <a:pPr marL="0" marR="0" lvl="0" indent="0" algn="l">
                        <a:lnSpc>
                          <a:spcPct val="100000"/>
                        </a:lnSpc>
                        <a:spcBef>
                          <a:spcPts val="0"/>
                        </a:spcBef>
                        <a:spcAft>
                          <a:spcPts val="0"/>
                        </a:spcAft>
                        <a:buClrTx/>
                        <a:buSzTx/>
                        <a:buNone/>
                      </a:pPr>
                      <a:r>
                        <a:rPr lang="en-US" sz="1000" b="1" i="0" u="none" strike="noStrike" noProof="0" dirty="0">
                          <a:solidFill>
                            <a:schemeClr val="tx1"/>
                          </a:solidFill>
                          <a:latin typeface="Calibri"/>
                        </a:rPr>
                        <a:t>Dignity </a:t>
                      </a:r>
                      <a:r>
                        <a:rPr lang="en-US" sz="1000" b="0" i="0" u="none" strike="noStrike" noProof="0" dirty="0">
                          <a:solidFill>
                            <a:schemeClr val="tx1"/>
                          </a:solidFill>
                          <a:latin typeface="Calibri"/>
                        </a:rPr>
                        <a:t>– What makes me special? What makes other people special? How should we treat others?</a:t>
                      </a:r>
                      <a:endParaRPr lang="en-US" sz="1000" b="1" dirty="0">
                        <a:solidFill>
                          <a:schemeClr val="tx1"/>
                        </a:solidFill>
                        <a:latin typeface="+mn-lt"/>
                        <a:cs typeface="Amatic SC"/>
                      </a:endParaRPr>
                    </a:p>
                    <a:p>
                      <a:pPr marL="171450" marR="0" lvl="0" indent="-171450" algn="l">
                        <a:lnSpc>
                          <a:spcPct val="100000"/>
                        </a:lnSpc>
                        <a:spcBef>
                          <a:spcPts val="0"/>
                        </a:spcBef>
                        <a:spcAft>
                          <a:spcPts val="0"/>
                        </a:spcAft>
                        <a:buClrTx/>
                        <a:buSzTx/>
                        <a:buFont typeface="Arial"/>
                        <a:buChar char="•"/>
                      </a:pPr>
                      <a:endParaRPr lang="en-US" sz="1000" b="1"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The curriculum and school life make spirituality relevant and accessible to all, irrespective of faith or belief</a:t>
                      </a: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bg1">
                            <a:lumMod val="50000"/>
                          </a:schemeClr>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mn-lt"/>
                          <a:cs typeface="Amatic SC"/>
                        </a:rPr>
                        <a:t>Positive Relationships</a:t>
                      </a:r>
                    </a:p>
                    <a:p>
                      <a:pPr marL="0" marR="0" lvl="0" indent="0" algn="ctr">
                        <a:lnSpc>
                          <a:spcPct val="100000"/>
                        </a:lnSpc>
                        <a:spcBef>
                          <a:spcPts val="0"/>
                        </a:spcBef>
                        <a:spcAft>
                          <a:spcPts val="0"/>
                        </a:spcAft>
                        <a:buClrTx/>
                        <a:buSzTx/>
                        <a:buFontTx/>
                        <a:buNone/>
                      </a:pPr>
                      <a:endParaRPr lang="en-US"/>
                    </a:p>
                    <a:p>
                      <a:pPr marL="0" marR="0" lvl="0" indent="0" algn="ctr">
                        <a:lnSpc>
                          <a:spcPct val="100000"/>
                        </a:lnSpc>
                        <a:spcBef>
                          <a:spcPts val="0"/>
                        </a:spcBef>
                        <a:spcAft>
                          <a:spcPts val="0"/>
                        </a:spcAft>
                        <a:buNone/>
                      </a:pPr>
                      <a:r>
                        <a:rPr lang="en-US" sz="1000" b="1" i="0" u="none" strike="noStrike" noProof="0" dirty="0">
                          <a:solidFill>
                            <a:schemeClr val="tx1"/>
                          </a:solidFill>
                          <a:latin typeface="Calibri"/>
                        </a:rPr>
                        <a:t>CST: Stewardship - </a:t>
                      </a:r>
                      <a:r>
                        <a:rPr lang="en-US" sz="1000" b="0" i="0" u="none" strike="noStrike" noProof="0" dirty="0">
                          <a:solidFill>
                            <a:schemeClr val="tx1"/>
                          </a:solidFill>
                          <a:latin typeface="Calibri"/>
                        </a:rPr>
                        <a:t>Looking after the classroom. Looking after God's world</a:t>
                      </a:r>
                      <a:endParaRPr lang="en-US" dirty="0"/>
                    </a:p>
                    <a:p>
                      <a:pPr marL="0" marR="0" lvl="0" indent="0" algn="ctr">
                        <a:lnSpc>
                          <a:spcPct val="100000"/>
                        </a:lnSpc>
                        <a:spcBef>
                          <a:spcPts val="0"/>
                        </a:spcBef>
                        <a:spcAft>
                          <a:spcPts val="0"/>
                        </a:spcAft>
                        <a:buNone/>
                      </a:pPr>
                      <a:endParaRPr lang="en-US" sz="1000" b="0" i="0" u="none" strike="noStrike" noProof="0" dirty="0">
                        <a:solidFill>
                          <a:schemeClr val="tx1"/>
                        </a:solidFill>
                        <a:latin typeface="Calibri"/>
                      </a:endParaRPr>
                    </a:p>
                    <a:p>
                      <a:pPr marL="0" marR="0" lvl="0" indent="0" algn="ctr">
                        <a:lnSpc>
                          <a:spcPct val="100000"/>
                        </a:lnSpc>
                        <a:spcBef>
                          <a:spcPts val="0"/>
                        </a:spcBef>
                        <a:spcAft>
                          <a:spcPts val="0"/>
                        </a:spcAft>
                        <a:buNone/>
                      </a:pPr>
                      <a:r>
                        <a:rPr lang="en-US" sz="1000" b="1" i="0" u="none" strike="noStrike" noProof="0" dirty="0">
                          <a:solidFill>
                            <a:schemeClr val="tx1"/>
                          </a:solidFill>
                          <a:latin typeface="Calibri"/>
                        </a:rPr>
                        <a:t>CST: Option for the poor - </a:t>
                      </a:r>
                      <a:r>
                        <a:rPr lang="en-US" sz="1000" b="0" i="0" u="none" strike="noStrike" noProof="0" dirty="0">
                          <a:solidFill>
                            <a:schemeClr val="tx1"/>
                          </a:solidFill>
                          <a:latin typeface="Calibri"/>
                        </a:rPr>
                        <a:t>(supporting the food bank, Hansel and Gretel story)</a:t>
                      </a:r>
                      <a:endParaRPr lang="en-US"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US" sz="1000" b="1" i="0" u="none" strike="noStrike" noProof="0" dirty="0">
                          <a:solidFill>
                            <a:schemeClr val="tx1"/>
                          </a:solidFill>
                          <a:latin typeface="Calibri"/>
                        </a:rPr>
                        <a:t>CST: Stewardship - </a:t>
                      </a:r>
                      <a:r>
                        <a:rPr lang="en-US" sz="1000" b="0" i="0" u="none" strike="noStrike" noProof="0" dirty="0">
                          <a:solidFill>
                            <a:schemeClr val="tx1"/>
                          </a:solidFill>
                          <a:latin typeface="Calibri"/>
                        </a:rPr>
                        <a:t>Looking after the classroom. Looking after God's world</a:t>
                      </a:r>
                      <a:endParaRPr lang="en-GB" dirty="0"/>
                    </a:p>
                    <a:p>
                      <a:pPr lvl="0" algn="ctr">
                        <a:buNone/>
                      </a:pPr>
                      <a:endParaRPr lang="en-US" sz="1000" b="0" i="0" u="none" strike="noStrike" noProof="0" dirty="0">
                        <a:solidFill>
                          <a:schemeClr val="tx1"/>
                        </a:solidFill>
                        <a:latin typeface="Calibri"/>
                      </a:endParaRPr>
                    </a:p>
                    <a:p>
                      <a:pPr lvl="0" algn="ctr">
                        <a:buNone/>
                      </a:pPr>
                      <a:r>
                        <a:rPr lang="en-US" sz="1000" b="1" i="0" u="none" strike="noStrike" noProof="0" dirty="0">
                          <a:solidFill>
                            <a:schemeClr val="tx1"/>
                          </a:solidFill>
                          <a:latin typeface="Calibri"/>
                        </a:rPr>
                        <a:t>CST: Human rights and the responsibility to protect them - </a:t>
                      </a:r>
                      <a:r>
                        <a:rPr lang="en-US" sz="1000" b="0" i="0" u="none" strike="noStrike" noProof="0" dirty="0">
                          <a:solidFill>
                            <a:schemeClr val="tx1"/>
                          </a:solidFill>
                          <a:latin typeface="Calibri"/>
                        </a:rPr>
                        <a:t> How can we share God's gifts (God's animals, animal rights), how can we find happiness with each other? How can I make the right choices?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a:lnSpc>
                          <a:spcPct val="100000"/>
                        </a:lnSpc>
                        <a:spcBef>
                          <a:spcPts val="0"/>
                        </a:spcBef>
                        <a:spcAft>
                          <a:spcPts val="0"/>
                        </a:spcAft>
                        <a:buNone/>
                      </a:pPr>
                      <a:r>
                        <a:rPr lang="en-US" sz="1000" b="1" i="0" u="none" strike="noStrike" noProof="0" dirty="0">
                          <a:solidFill>
                            <a:schemeClr val="tx1"/>
                          </a:solidFill>
                          <a:latin typeface="Calibri"/>
                        </a:rPr>
                        <a:t>CST: Stewardship - </a:t>
                      </a:r>
                      <a:r>
                        <a:rPr lang="en-US" sz="1000" b="0" i="0" u="none" strike="noStrike" noProof="0" dirty="0">
                          <a:solidFill>
                            <a:schemeClr val="tx1"/>
                          </a:solidFill>
                          <a:latin typeface="Calibri"/>
                        </a:rPr>
                        <a:t>Looking after the classroom. Looking after God's world</a:t>
                      </a:r>
                      <a:endParaRPr lang="en-US" sz="1000" b="1" dirty="0">
                        <a:solidFill>
                          <a:schemeClr val="tx1"/>
                        </a:solidFill>
                        <a:latin typeface="+mn-lt"/>
                        <a:cs typeface="Amatic SC"/>
                      </a:endParaRPr>
                    </a:p>
                    <a:p>
                      <a:pPr marL="0" marR="0" lvl="0" indent="0" algn="ctr">
                        <a:lnSpc>
                          <a:spcPct val="100000"/>
                        </a:lnSpc>
                        <a:spcBef>
                          <a:spcPts val="0"/>
                        </a:spcBef>
                        <a:spcAft>
                          <a:spcPts val="0"/>
                        </a:spcAft>
                        <a:buNone/>
                      </a:pPr>
                      <a:endParaRPr lang="en-US" sz="1000" b="0" i="0" u="none" strike="noStrike" noProof="0" dirty="0">
                        <a:solidFill>
                          <a:schemeClr val="tx1"/>
                        </a:solidFill>
                        <a:latin typeface="Calibri"/>
                      </a:endParaRPr>
                    </a:p>
                    <a:p>
                      <a:pPr marL="0" marR="0" lvl="0" indent="0" algn="ctr">
                        <a:lnSpc>
                          <a:spcPct val="100000"/>
                        </a:lnSpc>
                        <a:spcBef>
                          <a:spcPts val="0"/>
                        </a:spcBef>
                        <a:spcAft>
                          <a:spcPts val="0"/>
                        </a:spcAft>
                        <a:buNone/>
                      </a:pPr>
                      <a:r>
                        <a:rPr lang="en-US" sz="1000" b="1" dirty="0">
                          <a:solidFill>
                            <a:schemeClr val="tx1"/>
                          </a:solidFill>
                          <a:latin typeface="+mn-lt"/>
                          <a:cs typeface="Amatic SC"/>
                        </a:rPr>
                        <a:t>CST: </a:t>
                      </a:r>
                      <a:r>
                        <a:rPr lang="en-US" sz="1000" b="1" i="0" u="none" strike="noStrike" noProof="0" dirty="0">
                          <a:solidFill>
                            <a:schemeClr val="tx1"/>
                          </a:solidFill>
                        </a:rPr>
                        <a:t>Dignity and the rights of workers - </a:t>
                      </a:r>
                      <a:endParaRPr lang="en-US" sz="1000" b="1">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US" sz="1100" b="0" i="0" u="none" strike="noStrike" noProof="0" dirty="0">
                          <a:solidFill>
                            <a:schemeClr val="tx1"/>
                          </a:solidFill>
                          <a:latin typeface="Calibri"/>
                        </a:rPr>
                        <a:t>(Fairtrade, farmers)</a:t>
                      </a:r>
                      <a:endParaRPr lang="en-US"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a:lnSpc>
                          <a:spcPct val="100000"/>
                        </a:lnSpc>
                        <a:spcBef>
                          <a:spcPts val="0"/>
                        </a:spcBef>
                        <a:spcAft>
                          <a:spcPts val="0"/>
                        </a:spcAft>
                        <a:buNone/>
                      </a:pPr>
                      <a:r>
                        <a:rPr lang="en-US" sz="1000" b="1" i="0" u="none" strike="noStrike" noProof="0" dirty="0">
                          <a:solidFill>
                            <a:schemeClr val="tx1"/>
                          </a:solidFill>
                          <a:latin typeface="Calibri"/>
                        </a:rPr>
                        <a:t>CST: Stewardship - </a:t>
                      </a:r>
                      <a:r>
                        <a:rPr lang="en-US" sz="1000" b="0" i="0" u="none" strike="noStrike" noProof="0" dirty="0">
                          <a:solidFill>
                            <a:schemeClr val="tx1"/>
                          </a:solidFill>
                          <a:latin typeface="Calibri"/>
                        </a:rPr>
                        <a:t>Looking after the classroom. Looking after God's world</a:t>
                      </a:r>
                      <a:endParaRPr lang="en-US" sz="1000" b="1" i="0" u="none" strike="noStrike" noProof="0" dirty="0">
                        <a:solidFill>
                          <a:schemeClr val="tx1"/>
                        </a:solidFill>
                        <a:latin typeface="Calibri"/>
                      </a:endParaRPr>
                    </a:p>
                    <a:p>
                      <a:pPr marL="0" marR="0" lvl="0" indent="0" algn="ctr">
                        <a:lnSpc>
                          <a:spcPct val="100000"/>
                        </a:lnSpc>
                        <a:spcBef>
                          <a:spcPts val="0"/>
                        </a:spcBef>
                        <a:spcAft>
                          <a:spcPts val="0"/>
                        </a:spcAft>
                        <a:buNone/>
                      </a:pPr>
                      <a:endParaRPr lang="en-US" sz="1000" b="0" i="0" u="none" strike="noStrike" noProof="0" dirty="0">
                        <a:solidFill>
                          <a:schemeClr val="tx1"/>
                        </a:solidFill>
                        <a:latin typeface="Calibri"/>
                      </a:endParaRPr>
                    </a:p>
                    <a:p>
                      <a:pPr marL="0" marR="0" lvl="0" indent="0" algn="ctr">
                        <a:lnSpc>
                          <a:spcPct val="100000"/>
                        </a:lnSpc>
                        <a:spcBef>
                          <a:spcPts val="0"/>
                        </a:spcBef>
                        <a:spcAft>
                          <a:spcPts val="0"/>
                        </a:spcAft>
                        <a:buNone/>
                      </a:pPr>
                      <a:r>
                        <a:rPr lang="en-US" sz="1000" b="1" dirty="0">
                          <a:solidFill>
                            <a:schemeClr val="tx1"/>
                          </a:solidFill>
                          <a:latin typeface="+mn-lt"/>
                          <a:cs typeface="Amatic SC"/>
                        </a:rPr>
                        <a:t>CST: </a:t>
                      </a:r>
                      <a:r>
                        <a:rPr lang="en-US" sz="1000" b="1" i="0" u="none" strike="noStrike" noProof="0" dirty="0">
                          <a:solidFill>
                            <a:schemeClr val="tx1"/>
                          </a:solidFill>
                        </a:rPr>
                        <a:t>Call to community -  </a:t>
                      </a:r>
                      <a:endParaRPr lang="en-US" sz="1000" b="1" i="0" u="none" strike="noStrike" noProof="0" dirty="0">
                        <a:solidFill>
                          <a:schemeClr val="tx1"/>
                        </a:solidFill>
                        <a:latin typeface="Calibri"/>
                      </a:endParaRPr>
                    </a:p>
                    <a:p>
                      <a:pPr lvl="0" algn="ctr">
                        <a:lnSpc>
                          <a:spcPct val="100000"/>
                        </a:lnSpc>
                        <a:spcBef>
                          <a:spcPts val="0"/>
                        </a:spcBef>
                        <a:spcAft>
                          <a:spcPts val="0"/>
                        </a:spcAft>
                        <a:buClrTx/>
                        <a:buSzTx/>
                        <a:buFontTx/>
                        <a:buNone/>
                      </a:pPr>
                      <a:r>
                        <a:rPr lang="en-US" sz="1000" b="0" i="0" u="none" strike="noStrike" noProof="0" dirty="0">
                          <a:solidFill>
                            <a:schemeClr val="tx1"/>
                          </a:solidFill>
                        </a:rPr>
                        <a:t>(How the community work together, train drivers, bus drivers who help us get around)</a:t>
                      </a:r>
                      <a:endParaRPr lang="en-US" b="0" dirty="0">
                        <a:solidFill>
                          <a:schemeClr val="tx1"/>
                        </a:solidFill>
                      </a:endParaRPr>
                    </a:p>
                    <a:p>
                      <a:pPr lvl="0" algn="ctr">
                        <a:lnSpc>
                          <a:spcPct val="100000"/>
                        </a:lnSpc>
                        <a:spcBef>
                          <a:spcPts val="0"/>
                        </a:spcBef>
                        <a:spcAft>
                          <a:spcPts val="0"/>
                        </a:spcAft>
                        <a:buClrTx/>
                        <a:buSzTx/>
                        <a:buFontTx/>
                        <a:buNone/>
                      </a:pPr>
                      <a:r>
                        <a:rPr lang="en-US" sz="1000" b="0" i="0" u="none" strike="noStrike" noProof="0" dirty="0">
                          <a:solidFill>
                            <a:schemeClr val="tx1"/>
                          </a:solidFill>
                        </a:rPr>
                        <a:t>Are we all part of a community? </a:t>
                      </a:r>
                      <a:endParaRPr lang="en-US" b="0" dirty="0">
                        <a:solidFill>
                          <a:schemeClr val="tx1"/>
                        </a:solidFill>
                      </a:endParaRPr>
                    </a:p>
                    <a:p>
                      <a:pPr lvl="0" algn="ctr">
                        <a:lnSpc>
                          <a:spcPct val="100000"/>
                        </a:lnSpc>
                        <a:spcBef>
                          <a:spcPts val="0"/>
                        </a:spcBef>
                        <a:spcAft>
                          <a:spcPts val="0"/>
                        </a:spcAft>
                        <a:buClrTx/>
                        <a:buSzTx/>
                        <a:buFontTx/>
                        <a:buNone/>
                      </a:pPr>
                      <a:r>
                        <a:rPr lang="en-US" sz="1000" b="0" i="0" u="none" strike="noStrike" noProof="0" dirty="0">
                          <a:solidFill>
                            <a:schemeClr val="tx1"/>
                          </a:solidFill>
                        </a:rPr>
                        <a:t>How can we look after and care for each other?</a:t>
                      </a:r>
                      <a:endParaRPr lang="en-US" b="0" dirty="0">
                        <a:solidFill>
                          <a:schemeClr val="tx1"/>
                        </a:solidFill>
                      </a:endParaRPr>
                    </a:p>
                    <a:p>
                      <a:pPr marL="0" marR="0" lvl="0" indent="0" algn="ctr">
                        <a:lnSpc>
                          <a:spcPct val="100000"/>
                        </a:lnSpc>
                        <a:spcBef>
                          <a:spcPts val="0"/>
                        </a:spcBef>
                        <a:spcAft>
                          <a:spcPts val="0"/>
                        </a:spcAft>
                        <a:buClrTx/>
                        <a:buSzTx/>
                        <a:buFontTx/>
                        <a:buNone/>
                      </a:pPr>
                      <a:r>
                        <a:rPr lang="en-US" sz="1100" b="0" i="0" u="none" strike="noStrike" noProof="0" dirty="0">
                          <a:solidFill>
                            <a:schemeClr val="tx1"/>
                          </a:solidFill>
                          <a:latin typeface="Calibri"/>
                        </a:rPr>
                        <a:t>Are we all brothers and sisters?</a:t>
                      </a:r>
                      <a:endParaRPr lang="en-US" b="0" dirty="0">
                        <a:solidFill>
                          <a:schemeClr val="tx1"/>
                        </a:solidFill>
                      </a:endParaRPr>
                    </a:p>
                    <a:p>
                      <a:pPr marL="0" marR="0" lvl="0" indent="0" algn="ctr">
                        <a:lnSpc>
                          <a:spcPct val="100000"/>
                        </a:lnSpc>
                        <a:spcBef>
                          <a:spcPts val="0"/>
                        </a:spcBef>
                        <a:spcAft>
                          <a:spcPts val="0"/>
                        </a:spcAft>
                        <a:buClrTx/>
                        <a:buSzTx/>
                        <a:buFontTx/>
                        <a:buNone/>
                      </a:pPr>
                      <a:endParaRPr lang="en-US" sz="1000" b="0" i="0" u="none" strike="noStrike" noProof="0" dirty="0">
                        <a:solidFill>
                          <a:schemeClr val="tx1"/>
                        </a:solidFill>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a:lnSpc>
                          <a:spcPct val="100000"/>
                        </a:lnSpc>
                        <a:spcBef>
                          <a:spcPts val="0"/>
                        </a:spcBef>
                        <a:spcAft>
                          <a:spcPts val="0"/>
                        </a:spcAft>
                        <a:buNone/>
                      </a:pPr>
                      <a:r>
                        <a:rPr lang="en-US" sz="1000" b="1" i="0" u="none" strike="noStrike" noProof="0" dirty="0">
                          <a:solidFill>
                            <a:schemeClr val="tx1"/>
                          </a:solidFill>
                          <a:latin typeface="Calibri"/>
                        </a:rPr>
                        <a:t>CST: Stewardship - </a:t>
                      </a:r>
                      <a:r>
                        <a:rPr lang="en-US" sz="1000" b="0" i="0" u="none" strike="noStrike" noProof="0" dirty="0">
                          <a:solidFill>
                            <a:schemeClr val="tx1"/>
                          </a:solidFill>
                          <a:latin typeface="Calibri"/>
                        </a:rPr>
                        <a:t>Looking after the classroom. Looking after God's world</a:t>
                      </a:r>
                      <a:endParaRPr lang="en-US" i="0" u="none" strike="noStrike" noProof="0" dirty="0">
                        <a:solidFill>
                          <a:srgbClr val="FF0000"/>
                        </a:solidFill>
                      </a:endParaRPr>
                    </a:p>
                    <a:p>
                      <a:pPr marL="0" marR="0" lvl="0" indent="0" algn="ctr">
                        <a:lnSpc>
                          <a:spcPct val="100000"/>
                        </a:lnSpc>
                        <a:spcBef>
                          <a:spcPts val="0"/>
                        </a:spcBef>
                        <a:spcAft>
                          <a:spcPts val="0"/>
                        </a:spcAft>
                        <a:buNone/>
                      </a:pPr>
                      <a:endParaRPr lang="en-GB" sz="1000" b="1" dirty="0">
                        <a:solidFill>
                          <a:schemeClr val="tx1"/>
                        </a:solidFill>
                        <a:latin typeface="+mn-lt"/>
                        <a:cs typeface="Amatic SC"/>
                      </a:endParaRPr>
                    </a:p>
                    <a:p>
                      <a:pPr marL="0" marR="0" lvl="0" indent="0" algn="ctr">
                        <a:lnSpc>
                          <a:spcPct val="100000"/>
                        </a:lnSpc>
                        <a:spcBef>
                          <a:spcPts val="0"/>
                        </a:spcBef>
                        <a:spcAft>
                          <a:spcPts val="0"/>
                        </a:spcAft>
                        <a:buNone/>
                      </a:pPr>
                      <a:r>
                        <a:rPr lang="en-GB" sz="1000" b="1" dirty="0">
                          <a:solidFill>
                            <a:schemeClr val="tx1"/>
                          </a:solidFill>
                          <a:latin typeface="+mn-lt"/>
                          <a:cs typeface="Amatic SC"/>
                        </a:rPr>
                        <a:t>CST: </a:t>
                      </a:r>
                      <a:r>
                        <a:rPr lang="en-GB" sz="1000" b="1" i="0" u="none" strike="noStrike" noProof="0" dirty="0">
                          <a:solidFill>
                            <a:schemeClr val="tx1"/>
                          </a:solidFill>
                        </a:rPr>
                        <a:t>Solidarity </a:t>
                      </a:r>
                      <a:endParaRPr lang="en-US" i="0" u="none" strike="noStrike" noProof="0">
                        <a:solidFill>
                          <a:srgbClr val="FF0000"/>
                        </a:solidFill>
                      </a:endParaRPr>
                    </a:p>
                    <a:p>
                      <a:pPr lvl="0" algn="ctr">
                        <a:lnSpc>
                          <a:spcPct val="100000"/>
                        </a:lnSpc>
                        <a:spcBef>
                          <a:spcPts val="0"/>
                        </a:spcBef>
                        <a:spcAft>
                          <a:spcPts val="0"/>
                        </a:spcAft>
                        <a:buClrTx/>
                        <a:buSzTx/>
                        <a:buFontTx/>
                        <a:buNone/>
                      </a:pPr>
                      <a:r>
                        <a:rPr lang="en-GB" sz="1000" b="0" i="0" u="none" strike="noStrike" noProof="0" dirty="0">
                          <a:solidFill>
                            <a:schemeClr val="tx1"/>
                          </a:solidFill>
                        </a:rPr>
                        <a:t>(Helping others – link to key person – respecting unique individuals)</a:t>
                      </a:r>
                      <a:endParaRPr lang="en-GB" b="0" dirty="0">
                        <a:solidFill>
                          <a:schemeClr val="tx1"/>
                        </a:solidFill>
                      </a:endParaRPr>
                    </a:p>
                    <a:p>
                      <a:pPr lvl="0" algn="ctr">
                        <a:lnSpc>
                          <a:spcPct val="100000"/>
                        </a:lnSpc>
                        <a:spcBef>
                          <a:spcPts val="0"/>
                        </a:spcBef>
                        <a:spcAft>
                          <a:spcPts val="0"/>
                        </a:spcAft>
                        <a:buClrTx/>
                        <a:buSzTx/>
                        <a:buFontTx/>
                        <a:buNone/>
                      </a:pPr>
                      <a:r>
                        <a:rPr lang="en-GB" sz="1000" b="0" i="0" u="none" strike="noStrike" noProof="0" dirty="0">
                          <a:solidFill>
                            <a:schemeClr val="tx1"/>
                          </a:solidFill>
                        </a:rPr>
                        <a:t>How can we help at home?</a:t>
                      </a:r>
                      <a:endParaRPr lang="en-GB" b="0">
                        <a:solidFill>
                          <a:schemeClr val="tx1"/>
                        </a:solidFill>
                      </a:endParaRPr>
                    </a:p>
                    <a:p>
                      <a:pPr lvl="0" algn="ctr">
                        <a:lnSpc>
                          <a:spcPct val="100000"/>
                        </a:lnSpc>
                        <a:spcBef>
                          <a:spcPts val="0"/>
                        </a:spcBef>
                        <a:spcAft>
                          <a:spcPts val="0"/>
                        </a:spcAft>
                        <a:buClrTx/>
                        <a:buSzTx/>
                        <a:buFontTx/>
                        <a:buNone/>
                      </a:pPr>
                      <a:r>
                        <a:rPr lang="en-GB" sz="1000" b="0" i="0" u="none" strike="noStrike" noProof="0" dirty="0">
                          <a:solidFill>
                            <a:schemeClr val="tx1"/>
                          </a:solidFill>
                        </a:rPr>
                        <a:t>Who is my neighbour?</a:t>
                      </a:r>
                      <a:endParaRPr lang="en-GB" b="0">
                        <a:solidFill>
                          <a:schemeClr val="tx1"/>
                        </a:solidFill>
                      </a:endParaRPr>
                    </a:p>
                    <a:p>
                      <a:pPr marL="0" marR="0" lvl="0" indent="0" algn="ctr">
                        <a:lnSpc>
                          <a:spcPct val="100000"/>
                        </a:lnSpc>
                        <a:spcBef>
                          <a:spcPts val="0"/>
                        </a:spcBef>
                        <a:spcAft>
                          <a:spcPts val="0"/>
                        </a:spcAft>
                        <a:buClrTx/>
                        <a:buSzTx/>
                        <a:buFontTx/>
                        <a:buNone/>
                      </a:pPr>
                      <a:r>
                        <a:rPr lang="en-GB" sz="1100" b="0" i="0" u="none" strike="noStrike" noProof="0" dirty="0">
                          <a:solidFill>
                            <a:schemeClr val="tx1"/>
                          </a:solidFill>
                          <a:latin typeface="Calibri"/>
                        </a:rPr>
                        <a:t>How can we live in peace? (looking after our planet – link to beaches)</a:t>
                      </a:r>
                      <a:r>
                        <a:rPr lang="en-GB" sz="1100" b="1" i="0" u="none" strike="noStrike" noProof="0" dirty="0">
                          <a:solidFill>
                            <a:srgbClr val="FF0000"/>
                          </a:solidFill>
                          <a:latin typeface="Calibri"/>
                        </a:rPr>
                        <a:t> </a:t>
                      </a:r>
                      <a:endParaRPr lang="en-GB" sz="1000" b="1"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r h="985344">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rtl="0" eaLnBrk="1" fontAlgn="auto" latinLnBrk="0" hangingPunct="1">
                        <a:lnSpc>
                          <a:spcPct val="100000"/>
                        </a:lnSpc>
                        <a:spcBef>
                          <a:spcPts val="0"/>
                        </a:spcBef>
                        <a:spcAft>
                          <a:spcPts val="0"/>
                        </a:spcAft>
                        <a:buClrTx/>
                        <a:buSzTx/>
                        <a:buNone/>
                      </a:pPr>
                      <a:endParaRPr lang="en-US" sz="1400" b="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pic>
        <p:nvPicPr>
          <p:cNvPr id="2" name="Picture 4" descr="A blue and yellow shield with a cross&#10;&#10;Description automatically generated">
            <a:extLst>
              <a:ext uri="{FF2B5EF4-FFF2-40B4-BE49-F238E27FC236}">
                <a16:creationId xmlns:a16="http://schemas.microsoft.com/office/drawing/2014/main" id="{9B1FA51C-8023-F7AD-82C9-3988E2199447}"/>
              </a:ext>
            </a:extLst>
          </p:cNvPr>
          <p:cNvPicPr>
            <a:picLocks noChangeAspect="1"/>
          </p:cNvPicPr>
          <p:nvPr/>
        </p:nvPicPr>
        <p:blipFill>
          <a:blip r:embed="rId2"/>
          <a:stretch>
            <a:fillRect/>
          </a:stretch>
        </p:blipFill>
        <p:spPr>
          <a:xfrm>
            <a:off x="616826" y="162090"/>
            <a:ext cx="1249417" cy="871374"/>
          </a:xfrm>
          <a:prstGeom prst="rect">
            <a:avLst/>
          </a:prstGeom>
        </p:spPr>
      </p:pic>
      <p:pic>
        <p:nvPicPr>
          <p:cNvPr id="5" name="Picture 5" descr="A group of hands holding up letters&#10;&#10;Description automatically generated">
            <a:extLst>
              <a:ext uri="{FF2B5EF4-FFF2-40B4-BE49-F238E27FC236}">
                <a16:creationId xmlns:a16="http://schemas.microsoft.com/office/drawing/2014/main" id="{BAD26304-F44F-DB88-1CE2-EC5C0F925A68}"/>
              </a:ext>
            </a:extLst>
          </p:cNvPr>
          <p:cNvPicPr>
            <a:picLocks noChangeAspect="1"/>
          </p:cNvPicPr>
          <p:nvPr/>
        </p:nvPicPr>
        <p:blipFill>
          <a:blip r:embed="rId3"/>
          <a:stretch>
            <a:fillRect/>
          </a:stretch>
        </p:blipFill>
        <p:spPr>
          <a:xfrm>
            <a:off x="2330043" y="5467918"/>
            <a:ext cx="971374" cy="1347889"/>
          </a:xfrm>
          <a:prstGeom prst="rect">
            <a:avLst/>
          </a:prstGeom>
        </p:spPr>
      </p:pic>
      <p:pic>
        <p:nvPicPr>
          <p:cNvPr id="6" name="Picture 6" descr="A group of people standing on a rock&#10;&#10;Description automatically generated">
            <a:extLst>
              <a:ext uri="{FF2B5EF4-FFF2-40B4-BE49-F238E27FC236}">
                <a16:creationId xmlns:a16="http://schemas.microsoft.com/office/drawing/2014/main" id="{5A45C02C-F94F-3EC3-1A73-D12A35C890FE}"/>
              </a:ext>
            </a:extLst>
          </p:cNvPr>
          <p:cNvPicPr>
            <a:picLocks noChangeAspect="1"/>
          </p:cNvPicPr>
          <p:nvPr/>
        </p:nvPicPr>
        <p:blipFill>
          <a:blip r:embed="rId4"/>
          <a:stretch>
            <a:fillRect/>
          </a:stretch>
        </p:blipFill>
        <p:spPr>
          <a:xfrm>
            <a:off x="3752193" y="4761321"/>
            <a:ext cx="1442545" cy="1316152"/>
          </a:xfrm>
          <a:prstGeom prst="rect">
            <a:avLst/>
          </a:prstGeom>
        </p:spPr>
      </p:pic>
      <p:pic>
        <p:nvPicPr>
          <p:cNvPr id="7" name="Picture 7" descr="A screenshot of a phone&#10;&#10;Description automatically generated">
            <a:extLst>
              <a:ext uri="{FF2B5EF4-FFF2-40B4-BE49-F238E27FC236}">
                <a16:creationId xmlns:a16="http://schemas.microsoft.com/office/drawing/2014/main" id="{F70B17E0-16CD-CE43-CDFB-4D50FD6B03F1}"/>
              </a:ext>
            </a:extLst>
          </p:cNvPr>
          <p:cNvPicPr>
            <a:picLocks noChangeAspect="1"/>
          </p:cNvPicPr>
          <p:nvPr/>
        </p:nvPicPr>
        <p:blipFill>
          <a:blip r:embed="rId5"/>
          <a:stretch>
            <a:fillRect/>
          </a:stretch>
        </p:blipFill>
        <p:spPr>
          <a:xfrm>
            <a:off x="5612270" y="4603530"/>
            <a:ext cx="967461" cy="1973317"/>
          </a:xfrm>
          <a:prstGeom prst="rect">
            <a:avLst/>
          </a:prstGeom>
        </p:spPr>
      </p:pic>
      <p:pic>
        <p:nvPicPr>
          <p:cNvPr id="8" name="Picture 8" descr="A close-up of a phone screen&#10;&#10;Description automatically generated">
            <a:extLst>
              <a:ext uri="{FF2B5EF4-FFF2-40B4-BE49-F238E27FC236}">
                <a16:creationId xmlns:a16="http://schemas.microsoft.com/office/drawing/2014/main" id="{720D4568-8890-5072-2E5C-D70D9BDACF8C}"/>
              </a:ext>
            </a:extLst>
          </p:cNvPr>
          <p:cNvPicPr>
            <a:picLocks noChangeAspect="1"/>
          </p:cNvPicPr>
          <p:nvPr/>
        </p:nvPicPr>
        <p:blipFill>
          <a:blip r:embed="rId6"/>
          <a:stretch>
            <a:fillRect/>
          </a:stretch>
        </p:blipFill>
        <p:spPr>
          <a:xfrm>
            <a:off x="7194331" y="4707487"/>
            <a:ext cx="1061545" cy="1542062"/>
          </a:xfrm>
          <a:prstGeom prst="rect">
            <a:avLst/>
          </a:prstGeom>
        </p:spPr>
      </p:pic>
      <p:pic>
        <p:nvPicPr>
          <p:cNvPr id="9" name="Picture 9" descr="A book and a note&#10;&#10;Description automatically generated">
            <a:extLst>
              <a:ext uri="{FF2B5EF4-FFF2-40B4-BE49-F238E27FC236}">
                <a16:creationId xmlns:a16="http://schemas.microsoft.com/office/drawing/2014/main" id="{34EEFCC9-865E-2990-E09E-079A25637940}"/>
              </a:ext>
            </a:extLst>
          </p:cNvPr>
          <p:cNvPicPr>
            <a:picLocks noChangeAspect="1"/>
          </p:cNvPicPr>
          <p:nvPr/>
        </p:nvPicPr>
        <p:blipFill>
          <a:blip r:embed="rId7"/>
          <a:stretch>
            <a:fillRect/>
          </a:stretch>
        </p:blipFill>
        <p:spPr>
          <a:xfrm>
            <a:off x="8665779" y="4799131"/>
            <a:ext cx="1468821" cy="1122290"/>
          </a:xfrm>
          <a:prstGeom prst="rect">
            <a:avLst/>
          </a:prstGeom>
        </p:spPr>
      </p:pic>
      <p:pic>
        <p:nvPicPr>
          <p:cNvPr id="10" name="Picture 10" descr="A grey rectangular sign with white text&#10;&#10;Description automatically generated">
            <a:extLst>
              <a:ext uri="{FF2B5EF4-FFF2-40B4-BE49-F238E27FC236}">
                <a16:creationId xmlns:a16="http://schemas.microsoft.com/office/drawing/2014/main" id="{2E87874C-9A25-D207-B55A-7070E3423139}"/>
              </a:ext>
            </a:extLst>
          </p:cNvPr>
          <p:cNvPicPr>
            <a:picLocks noChangeAspect="1"/>
          </p:cNvPicPr>
          <p:nvPr/>
        </p:nvPicPr>
        <p:blipFill>
          <a:blip r:embed="rId8"/>
          <a:stretch>
            <a:fillRect/>
          </a:stretch>
        </p:blipFill>
        <p:spPr>
          <a:xfrm>
            <a:off x="10505090" y="4646133"/>
            <a:ext cx="1140373" cy="1415149"/>
          </a:xfrm>
          <a:prstGeom prst="rect">
            <a:avLst/>
          </a:prstGeom>
        </p:spPr>
      </p:pic>
    </p:spTree>
    <p:extLst>
      <p:ext uri="{BB962C8B-B14F-4D97-AF65-F5344CB8AC3E}">
        <p14:creationId xmlns:p14="http://schemas.microsoft.com/office/powerpoint/2010/main" val="2249843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89947263"/>
              </p:ext>
            </p:extLst>
          </p:nvPr>
        </p:nvGraphicFramePr>
        <p:xfrm>
          <a:off x="171904" y="512838"/>
          <a:ext cx="11848187" cy="6018487"/>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771879">
                  <a:extLst>
                    <a:ext uri="{9D8B030D-6E8A-4147-A177-3AD203B41FA5}">
                      <a16:colId xmlns:a16="http://schemas.microsoft.com/office/drawing/2014/main" val="2865123548"/>
                    </a:ext>
                  </a:extLst>
                </a:gridCol>
                <a:gridCol w="1625515">
                  <a:extLst>
                    <a:ext uri="{9D8B030D-6E8A-4147-A177-3AD203B41FA5}">
                      <a16:colId xmlns:a16="http://schemas.microsoft.com/office/drawing/2014/main" val="872926247"/>
                    </a:ext>
                  </a:extLst>
                </a:gridCol>
                <a:gridCol w="1680399">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669851">
                  <a:extLst>
                    <a:ext uri="{9D8B030D-6E8A-4147-A177-3AD203B41FA5}">
                      <a16:colId xmlns:a16="http://schemas.microsoft.com/office/drawing/2014/main" val="2335150482"/>
                    </a:ext>
                  </a:extLst>
                </a:gridCol>
                <a:gridCol w="1715345">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Segoe Script"/>
                          <a:cs typeface="Amatic SC"/>
                        </a:rPr>
                        <a:t>Autumn 1</a:t>
                      </a:r>
                      <a:endParaRPr lang="en-GB" sz="18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Segoe Script"/>
                          <a:cs typeface="Amatic SC"/>
                        </a:rPr>
                        <a:t>Autumn 2</a:t>
                      </a:r>
                      <a:endParaRPr lang="en-GB" sz="18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Segoe Script"/>
                          <a:cs typeface="Amatic SC"/>
                        </a:rPr>
                        <a:t>Spring 1</a:t>
                      </a:r>
                      <a:endParaRPr lang="en-GB" sz="18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Segoe Script"/>
                          <a:cs typeface="Amatic SC"/>
                        </a:rPr>
                        <a:t>Spring 2</a:t>
                      </a:r>
                      <a:endParaRPr lang="en-GB" sz="18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Segoe Script"/>
                          <a:cs typeface="Amatic SC"/>
                        </a:rPr>
                        <a:t>Summer 1</a:t>
                      </a:r>
                      <a:endParaRPr lang="en-GB" sz="18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Segoe Script"/>
                          <a:cs typeface="Amatic SC"/>
                        </a:rPr>
                        <a:t>Summer 2</a:t>
                      </a:r>
                      <a:endParaRPr lang="en-GB" sz="18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400" b="0" dirty="0">
                          <a:latin typeface="Segoe Script"/>
                          <a:cs typeface="Amatic SC"/>
                        </a:rPr>
                        <a:t>General Themes </a:t>
                      </a:r>
                      <a:endParaRPr lang="en-GB" sz="1400" b="0">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400"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400"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2400" b="1" dirty="0">
                          <a:latin typeface="Amatic SC" panose="00000500000000000000" pitchFamily="2" charset="-79"/>
                          <a:cs typeface="Amatic SC" panose="00000500000000000000" pitchFamily="2" charset="-79"/>
                        </a:rPr>
                        <a:t>Our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CC66FF"/>
                          </a:solidFill>
                          <a:latin typeface="Amatic SC" panose="00000500000000000000" pitchFamily="2" charset="-79"/>
                          <a:cs typeface="Amatic SC" panose="00000500000000000000" pitchFamily="2" charset="-79"/>
                        </a:rPr>
                        <a:t>Assemblies / Sharing Circles </a:t>
                      </a:r>
                    </a:p>
                    <a:p>
                      <a:pPr algn="ctr"/>
                      <a:endParaRPr lang="en-US" sz="500" b="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These will mirror the principles and values of our school.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 b="0" i="0"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mn-lt"/>
                          <a:ea typeface="+mn-ea"/>
                          <a:cs typeface="+mn-cs"/>
                        </a:rPr>
                        <a:t>We will ‘dip in and out of each area’ each term as and when we need to. </a:t>
                      </a:r>
                      <a:endParaRPr lang="en-GB" sz="20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Calibri"/>
                        </a:rPr>
                        <a:t>Mutual respect </a:t>
                      </a:r>
                    </a:p>
                    <a:p>
                      <a:pPr marL="0" indent="0" algn="ctr">
                        <a:buFont typeface="Arial" panose="020B0604020202020204" pitchFamily="34" charset="0"/>
                        <a:buNone/>
                      </a:pPr>
                      <a:r>
                        <a:rPr lang="en-US" sz="1000" b="0" i="0" dirty="0">
                          <a:solidFill>
                            <a:schemeClr val="tx1"/>
                          </a:solidFill>
                          <a:effectLst/>
                          <a:latin typeface="Calibri"/>
                        </a:rPr>
                        <a:t> </a:t>
                      </a:r>
                      <a:r>
                        <a:rPr lang="en-GB" sz="1000" dirty="0">
                          <a:solidFill>
                            <a:schemeClr val="tx1"/>
                          </a:solidFill>
                          <a:latin typeface="Calibri"/>
                        </a:rPr>
                        <a:t>We are all unique. </a:t>
                      </a:r>
                    </a:p>
                    <a:p>
                      <a:pPr marL="0" lvl="0" indent="0" algn="ctr">
                        <a:buFont typeface="Arial" panose="020B0604020202020204" pitchFamily="34" charset="0"/>
                        <a:buNone/>
                      </a:pPr>
                      <a:r>
                        <a:rPr lang="en-GB" sz="1000" dirty="0">
                          <a:solidFill>
                            <a:schemeClr val="tx1"/>
                          </a:solidFill>
                          <a:latin typeface="Calibri"/>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00" dirty="0">
                          <a:solidFill>
                            <a:schemeClr val="tx1"/>
                          </a:solidFill>
                          <a:latin typeface="Calibri"/>
                        </a:rPr>
                        <a:t>All cultures are learned , respected, and celebrated. </a:t>
                      </a:r>
                    </a:p>
                    <a:p>
                      <a:pPr marL="0" lvl="0" indent="0" algn="ctr">
                        <a:buFont typeface="Arial" panose="020B0604020202020204" pitchFamily="34" charset="0"/>
                        <a:buNone/>
                      </a:pPr>
                      <a:endParaRPr lang="en-GB" sz="1000" dirty="0">
                        <a:solidFill>
                          <a:schemeClr val="tx1"/>
                        </a:solidFill>
                        <a:latin typeface="Calibri"/>
                      </a:endParaRPr>
                    </a:p>
                    <a:p>
                      <a:pPr algn="ctr" rtl="0" fontAlgn="base"/>
                      <a:endParaRPr lang="en-US" sz="1600" b="0" i="0" dirty="0">
                        <a:solidFill>
                          <a:schemeClr val="bg1">
                            <a:lumMod val="50000"/>
                          </a:schemeClr>
                        </a:solidFill>
                        <a:effectLst/>
                        <a:latin typeface="Calibri"/>
                      </a:endParaRPr>
                    </a:p>
                    <a:p>
                      <a:pPr algn="ctr" rtl="0" fontAlgn="base"/>
                      <a:endParaRPr lang="en-US" sz="1600" b="0" i="0" dirty="0">
                        <a:solidFill>
                          <a:schemeClr val="bg1">
                            <a:lumMod val="50000"/>
                          </a:schemeClr>
                        </a:solidFill>
                        <a:effectLs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Calibri"/>
                        </a:rPr>
                        <a:t>Mutual</a:t>
                      </a:r>
                    </a:p>
                    <a:p>
                      <a:pPr algn="ctr" rtl="0" fontAlgn="base"/>
                      <a:r>
                        <a:rPr lang="en-US" sz="1600" b="1" i="0" dirty="0">
                          <a:solidFill>
                            <a:schemeClr val="bg1">
                              <a:lumMod val="50000"/>
                            </a:schemeClr>
                          </a:solidFill>
                          <a:effectLst/>
                          <a:latin typeface="Calibri"/>
                        </a:rPr>
                        <a:t>Tolerance </a:t>
                      </a:r>
                    </a:p>
                    <a:p>
                      <a:pPr algn="ctr" eaLnBrk="1" hangingPunct="1"/>
                      <a:r>
                        <a:rPr lang="en-GB" altLang="en-US" sz="1000" b="0" dirty="0">
                          <a:latin typeface="Calibri"/>
                          <a:cs typeface="Amatic SC"/>
                        </a:rPr>
                        <a:t>Everyone is valued, all cultures are celebrated and we all share and respect the opinions of others. </a:t>
                      </a:r>
                    </a:p>
                    <a:p>
                      <a:pPr algn="ctr" rtl="0" fontAlgn="base"/>
                      <a:r>
                        <a:rPr lang="en-US" sz="1000" b="0" i="0" dirty="0">
                          <a:solidFill>
                            <a:schemeClr val="bg1">
                              <a:lumMod val="50000"/>
                            </a:schemeClr>
                          </a:solidFill>
                          <a:effectLst/>
                          <a:latin typeface="Calibri"/>
                        </a:rPr>
                        <a:t> </a:t>
                      </a:r>
                      <a:r>
                        <a:rPr lang="en-US" sz="1000" b="0" i="0" kern="1200" dirty="0">
                          <a:solidFill>
                            <a:schemeClr val="dk1"/>
                          </a:solidFill>
                          <a:effectLst/>
                          <a:latin typeface="Calibri"/>
                          <a:ea typeface="+mn-ea"/>
                          <a:cs typeface="+mn-cs"/>
                        </a:rPr>
                        <a:t>Mutual tolerance of those with different faiths and beliefs and for those without faith.</a:t>
                      </a:r>
                      <a:endParaRPr lang="en-US" sz="1000" b="0" i="0">
                        <a:solidFill>
                          <a:schemeClr val="bg1">
                            <a:lumMod val="50000"/>
                          </a:schemeClr>
                        </a:solidFill>
                        <a:effectLs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Calibri"/>
                        </a:rPr>
                        <a:t>Rule of law </a:t>
                      </a:r>
                    </a:p>
                    <a:p>
                      <a:pPr marL="0" indent="0" algn="ctr">
                        <a:buFont typeface="Arial" panose="020B0604020202020204" pitchFamily="34" charset="0"/>
                        <a:buNone/>
                      </a:pPr>
                      <a:r>
                        <a:rPr lang="en-GB" sz="1000" dirty="0">
                          <a:solidFill>
                            <a:schemeClr val="tx1"/>
                          </a:solidFill>
                          <a:latin typeface="Calibri"/>
                        </a:rPr>
                        <a:t>We all know that we have rules at school that we must follow. </a:t>
                      </a:r>
                    </a:p>
                    <a:p>
                      <a:pPr marL="0" indent="0" algn="ctr">
                        <a:buFont typeface="Arial" panose="020B0604020202020204" pitchFamily="34" charset="0"/>
                        <a:buNone/>
                      </a:pPr>
                      <a:r>
                        <a:rPr lang="en-GB" sz="1000" dirty="0">
                          <a:solidFill>
                            <a:schemeClr val="tx1"/>
                          </a:solidFill>
                          <a:latin typeface="Calibri"/>
                        </a:rPr>
                        <a:t>We know who to talk to if we do not feel safe. </a:t>
                      </a:r>
                    </a:p>
                    <a:p>
                      <a:pPr marL="0" indent="0" algn="ctr">
                        <a:buFont typeface="Arial" panose="020B0604020202020204" pitchFamily="34" charset="0"/>
                        <a:buNone/>
                      </a:pPr>
                      <a:r>
                        <a:rPr lang="en-GB" sz="1000" dirty="0">
                          <a:solidFill>
                            <a:schemeClr val="tx1"/>
                          </a:solidFill>
                          <a:latin typeface="Calibri"/>
                        </a:rPr>
                        <a:t>We know right from wrong. </a:t>
                      </a:r>
                    </a:p>
                    <a:p>
                      <a:pPr marL="0" indent="0" algn="ctr">
                        <a:buFont typeface="Arial" panose="020B0604020202020204" pitchFamily="34" charset="0"/>
                        <a:buNone/>
                      </a:pPr>
                      <a:r>
                        <a:rPr lang="en-GB" sz="1000" dirty="0">
                          <a:solidFill>
                            <a:schemeClr val="tx1"/>
                          </a:solidFill>
                          <a:latin typeface="Calibri"/>
                        </a:rPr>
                        <a:t>We recognise that we are accountable for our actions. </a:t>
                      </a:r>
                    </a:p>
                    <a:p>
                      <a:pPr marL="0" indent="0" algn="ctr">
                        <a:buFont typeface="Arial" panose="020B0604020202020204" pitchFamily="34" charset="0"/>
                        <a:buNone/>
                      </a:pPr>
                      <a:r>
                        <a:rPr lang="en-GB" sz="1000" dirty="0">
                          <a:solidFill>
                            <a:schemeClr val="tx1"/>
                          </a:solidFill>
                          <a:latin typeface="Calibri"/>
                        </a:rPr>
                        <a:t>We must work together as a team when it is necessary.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Calibri"/>
                        </a:rPr>
                        <a:t>Individual liberty</a:t>
                      </a:r>
                    </a:p>
                    <a:p>
                      <a:pPr marL="0" indent="0" algn="ctr">
                        <a:buFont typeface="Arial" panose="020B0604020202020204" pitchFamily="34" charset="0"/>
                        <a:buNone/>
                      </a:pPr>
                      <a:r>
                        <a:rPr lang="en-GB" sz="1000" dirty="0">
                          <a:solidFill>
                            <a:schemeClr val="tx1"/>
                          </a:solidFill>
                          <a:latin typeface="Calibri"/>
                        </a:rPr>
                        <a:t>We all have the right to have our own views. </a:t>
                      </a:r>
                    </a:p>
                    <a:p>
                      <a:pPr marL="0" indent="0" algn="ctr">
                        <a:buFont typeface="Arial" panose="020B0604020202020204" pitchFamily="34" charset="0"/>
                        <a:buNone/>
                      </a:pPr>
                      <a:r>
                        <a:rPr lang="en-GB" sz="1000" dirty="0">
                          <a:solidFill>
                            <a:schemeClr val="tx1"/>
                          </a:solidFill>
                          <a:latin typeface="Calibri"/>
                        </a:rPr>
                        <a:t>We are all respected as individuals. </a:t>
                      </a:r>
                    </a:p>
                    <a:p>
                      <a:pPr marL="0" indent="0" algn="ctr">
                        <a:buFont typeface="Arial" panose="020B0604020202020204" pitchFamily="34" charset="0"/>
                        <a:buNone/>
                      </a:pPr>
                      <a:r>
                        <a:rPr lang="en-GB" sz="1000" dirty="0">
                          <a:solidFill>
                            <a:schemeClr val="tx1"/>
                          </a:solidFill>
                          <a:latin typeface="Calibri"/>
                        </a:rPr>
                        <a:t>We feel safe to have a go at new activities. </a:t>
                      </a:r>
                    </a:p>
                    <a:p>
                      <a:pPr marL="0" indent="0" algn="ctr">
                        <a:buFont typeface="Arial" panose="020B0604020202020204" pitchFamily="34" charset="0"/>
                        <a:buNone/>
                      </a:pPr>
                      <a:r>
                        <a:rPr lang="en-GB" sz="1000" dirty="0">
                          <a:solidFill>
                            <a:schemeClr val="tx1"/>
                          </a:solidFill>
                          <a:latin typeface="Calibri"/>
                        </a:rPr>
                        <a:t>We understand and celebrate the fact that everyone is different. </a:t>
                      </a:r>
                    </a:p>
                    <a:p>
                      <a:pPr marL="0" indent="0" algn="ctr" rtl="0" fontAlgn="base">
                        <a:buFont typeface="Arial" panose="020B0604020202020204" pitchFamily="34" charset="0"/>
                        <a:buNone/>
                      </a:pPr>
                      <a:endParaRPr lang="en-US" sz="1000" b="0" i="0" dirty="0">
                        <a:solidFill>
                          <a:schemeClr val="tx1"/>
                        </a:solidFill>
                        <a:effectLst/>
                        <a:latin typeface="Calibri"/>
                      </a:endParaRPr>
                    </a:p>
                    <a:p>
                      <a:pPr algn="ctr" rtl="0" fontAlgn="base"/>
                      <a:endParaRPr lang="en-US" sz="1600" b="0" i="0" dirty="0">
                        <a:solidFill>
                          <a:schemeClr val="bg1">
                            <a:lumMod val="50000"/>
                          </a:schemeClr>
                        </a:solidFill>
                        <a:effectLs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Calibri"/>
                        </a:rPr>
                        <a:t>Democracy</a:t>
                      </a:r>
                    </a:p>
                    <a:p>
                      <a:pPr marL="0" indent="0" algn="ctr">
                        <a:buFont typeface="Arial" panose="020B0604020202020204" pitchFamily="34" charset="0"/>
                        <a:buNone/>
                      </a:pPr>
                      <a:r>
                        <a:rPr lang="en-GB" sz="1000" dirty="0">
                          <a:solidFill>
                            <a:schemeClr val="tx1"/>
                          </a:solidFill>
                          <a:latin typeface="Calibri"/>
                        </a:rPr>
                        <a:t>We all have the right to be listened to. </a:t>
                      </a:r>
                    </a:p>
                    <a:p>
                      <a:pPr marL="0" indent="0" algn="ctr">
                        <a:buFont typeface="Arial" panose="020B0604020202020204" pitchFamily="34" charset="0"/>
                        <a:buNone/>
                      </a:pPr>
                      <a:r>
                        <a:rPr lang="en-GB" sz="1000" dirty="0">
                          <a:solidFill>
                            <a:schemeClr val="tx1"/>
                          </a:solidFill>
                          <a:latin typeface="Calibri"/>
                        </a:rPr>
                        <a:t>We respect everyone and we value their different  ideas and opinions. </a:t>
                      </a:r>
                    </a:p>
                    <a:p>
                      <a:pPr marL="0" indent="0" algn="ctr">
                        <a:buFont typeface="Arial" panose="020B0604020202020204" pitchFamily="34" charset="0"/>
                        <a:buNone/>
                      </a:pPr>
                      <a:r>
                        <a:rPr lang="en-GB" sz="1000" dirty="0">
                          <a:solidFill>
                            <a:schemeClr val="tx1"/>
                          </a:solidFill>
                          <a:latin typeface="Calibri"/>
                        </a:rPr>
                        <a:t>We have the opportunity to play with who we want to play with. </a:t>
                      </a:r>
                    </a:p>
                    <a:p>
                      <a:pPr marL="0" indent="0" algn="ctr">
                        <a:buFont typeface="Arial" panose="020B0604020202020204" pitchFamily="34" charset="0"/>
                        <a:buNone/>
                      </a:pPr>
                      <a:r>
                        <a:rPr lang="en-GB" sz="1000" dirty="0">
                          <a:solidFill>
                            <a:schemeClr val="tx1"/>
                          </a:solidFill>
                          <a:latin typeface="Calibri"/>
                        </a:rPr>
                        <a:t>We listen with intrigue and value and respect the opinions of others. </a:t>
                      </a:r>
                      <a:r>
                        <a:rPr lang="en-US" sz="1000" b="0" i="0" dirty="0">
                          <a:solidFill>
                            <a:schemeClr val="tx1"/>
                          </a:solidFill>
                          <a:effectLst/>
                          <a:latin typeface="Calibri"/>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Calibri"/>
                        </a:rPr>
                        <a:t>Recap all British Values </a:t>
                      </a:r>
                    </a:p>
                    <a:p>
                      <a:pPr algn="ctr"/>
                      <a:r>
                        <a:rPr lang="en-US" sz="1000" b="0" i="0" dirty="0">
                          <a:solidFill>
                            <a:schemeClr val="bg1">
                              <a:lumMod val="50000"/>
                            </a:schemeClr>
                          </a:solidFill>
                          <a:effectLst/>
                          <a:latin typeface="Calibri"/>
                        </a:rPr>
                        <a:t> </a:t>
                      </a:r>
                      <a:r>
                        <a:rPr lang="en-US" sz="1000" b="0" i="0" kern="1200" dirty="0">
                          <a:solidFill>
                            <a:schemeClr val="dk1"/>
                          </a:solidFill>
                          <a:effectLst/>
                          <a:latin typeface="Calibri"/>
                          <a:ea typeface="+mn-ea"/>
                          <a:cs typeface="+mn-cs"/>
                        </a:rPr>
                        <a:t>Fundamental British Values underpin what it is to be a citizen in a modern and diverse Great Britain valuing our community and celebrating diversity of the UK.</a:t>
                      </a:r>
                    </a:p>
                    <a:p>
                      <a:pPr algn="ctr"/>
                      <a:r>
                        <a:rPr lang="en-US" sz="1000" b="0" i="0" kern="1200" dirty="0">
                          <a:solidFill>
                            <a:schemeClr val="dk1"/>
                          </a:solidFill>
                          <a:effectLst/>
                          <a:latin typeface="Calibri"/>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989017">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dirty="0">
                          <a:solidFill>
                            <a:schemeClr val="tx1"/>
                          </a:solidFill>
                          <a:latin typeface="Calibri"/>
                          <a:cs typeface="Amatic SC"/>
                        </a:rPr>
                        <a:t>Analyse Nursery Assessments</a:t>
                      </a:r>
                    </a:p>
                    <a:p>
                      <a:pPr algn="ctr"/>
                      <a:r>
                        <a:rPr lang="en-US" sz="1000" dirty="0">
                          <a:solidFill>
                            <a:schemeClr val="tx1"/>
                          </a:solidFill>
                          <a:latin typeface="Calibri"/>
                          <a:cs typeface="Amatic SC"/>
                        </a:rPr>
                        <a:t>In-house -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Calibri"/>
                          <a:cs typeface="Amatic SC"/>
                        </a:rPr>
                        <a:t>National Baseline data within</a:t>
                      </a:r>
                      <a:r>
                        <a:rPr lang="en-US" sz="1000" baseline="0" dirty="0">
                          <a:solidFill>
                            <a:schemeClr val="tx1"/>
                          </a:solidFill>
                          <a:latin typeface="Calibri"/>
                          <a:cs typeface="Amatic SC"/>
                        </a:rPr>
                        <a:t> first 6 weeks</a:t>
                      </a:r>
                      <a:endParaRPr lang="en-US" sz="1000" dirty="0">
                        <a:solidFill>
                          <a:schemeClr val="tx1"/>
                        </a:solidFill>
                        <a:latin typeface="Calibri"/>
                        <a:cs typeface="Amatic SC"/>
                      </a:endParaRPr>
                    </a:p>
                    <a:p>
                      <a:pPr algn="ctr"/>
                      <a:r>
                        <a:rPr lang="en-US" sz="1000" dirty="0">
                          <a:solidFill>
                            <a:schemeClr val="tx1"/>
                          </a:solidFill>
                          <a:latin typeface="Calibri"/>
                          <a:cs typeface="Amatic SC"/>
                        </a:rPr>
                        <a:t>Phonic Intervention groups</a:t>
                      </a:r>
                    </a:p>
                    <a:p>
                      <a:pPr algn="ctr"/>
                      <a:r>
                        <a:rPr lang="en-US" sz="1000" dirty="0">
                          <a:solidFill>
                            <a:schemeClr val="tx1"/>
                          </a:solidFill>
                          <a:latin typeface="Calibri"/>
                          <a:cs typeface="Amatic SC"/>
                        </a:rPr>
                        <a:t>Year 1 Targets</a:t>
                      </a:r>
                      <a:endParaRPr lang="en-GB" sz="1000" dirty="0">
                        <a:solidFill>
                          <a:schemeClr val="tx1"/>
                        </a:solidFill>
                        <a:latin typeface="Calibri"/>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00" dirty="0">
                          <a:solidFill>
                            <a:schemeClr val="tx1"/>
                          </a:solidFill>
                          <a:latin typeface="Calibri"/>
                          <a:cs typeface="Amatic SC"/>
                        </a:rPr>
                        <a:t>On going assessments</a:t>
                      </a:r>
                    </a:p>
                    <a:p>
                      <a:pPr algn="ctr"/>
                      <a:r>
                        <a:rPr lang="en-US" sz="1000" dirty="0">
                          <a:solidFill>
                            <a:schemeClr val="tx1"/>
                          </a:solidFill>
                          <a:latin typeface="Calibri"/>
                          <a:cs typeface="Amatic SC"/>
                        </a:rPr>
                        <a:t>Baseline analysis </a:t>
                      </a:r>
                    </a:p>
                    <a:p>
                      <a:pPr algn="ctr"/>
                      <a:r>
                        <a:rPr lang="en-US" sz="1000" dirty="0">
                          <a:solidFill>
                            <a:schemeClr val="tx1"/>
                          </a:solidFill>
                          <a:latin typeface="Calibri"/>
                          <a:cs typeface="Amatic SC"/>
                        </a:rPr>
                        <a:t>Pupil progress meetings</a:t>
                      </a:r>
                    </a:p>
                    <a:p>
                      <a:pPr algn="ctr"/>
                      <a:r>
                        <a:rPr lang="en-US" sz="1000" dirty="0">
                          <a:solidFill>
                            <a:schemeClr val="tx1"/>
                          </a:solidFill>
                          <a:latin typeface="Calibri"/>
                          <a:cs typeface="Amatic SC"/>
                        </a:rPr>
                        <a:t>Parents evening info </a:t>
                      </a:r>
                    </a:p>
                    <a:p>
                      <a:pPr algn="ctr"/>
                      <a:r>
                        <a:rPr lang="en-US" sz="1000" dirty="0">
                          <a:solidFill>
                            <a:schemeClr val="tx1"/>
                          </a:solidFill>
                          <a:latin typeface="Calibri"/>
                          <a:cs typeface="Amatic SC"/>
                        </a:rPr>
                        <a:t>EYFS team meetings </a:t>
                      </a:r>
                    </a:p>
                    <a:p>
                      <a:pPr algn="ctr"/>
                      <a:r>
                        <a:rPr lang="en-US" sz="1000" dirty="0">
                          <a:solidFill>
                            <a:schemeClr val="tx1"/>
                          </a:solidFill>
                          <a:latin typeface="Calibri"/>
                          <a:cs typeface="Amatic SC"/>
                        </a:rPr>
                        <a:t>In house moderation </a:t>
                      </a:r>
                    </a:p>
                    <a:p>
                      <a:pPr algn="ctr"/>
                      <a:r>
                        <a:rPr lang="en-US" sz="1000" dirty="0">
                          <a:solidFill>
                            <a:schemeClr val="tx1"/>
                          </a:solidFill>
                          <a:latin typeface="Calibri"/>
                          <a:cs typeface="Amatic SC"/>
                        </a:rPr>
                        <a:t>Midterm Assessments </a:t>
                      </a:r>
                      <a:endParaRPr lang="en-GB" sz="1000" dirty="0">
                        <a:solidFill>
                          <a:schemeClr val="tx1"/>
                        </a:solidFill>
                        <a:latin typeface="Calibri"/>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dirty="0">
                          <a:solidFill>
                            <a:schemeClr val="tx1"/>
                          </a:solidFill>
                          <a:latin typeface="Calibri"/>
                          <a:cs typeface="Amatic SC"/>
                        </a:rPr>
                        <a:t>GLD Projections for EOY</a:t>
                      </a:r>
                    </a:p>
                    <a:p>
                      <a:pPr algn="ctr"/>
                      <a:r>
                        <a:rPr lang="en-GB" sz="1000" dirty="0">
                          <a:solidFill>
                            <a:schemeClr val="tx1"/>
                          </a:solidFill>
                          <a:latin typeface="Calibri"/>
                          <a:cs typeface="Amatic SC"/>
                        </a:rPr>
                        <a:t>Cluster moderation </a:t>
                      </a:r>
                    </a:p>
                    <a:p>
                      <a:pPr algn="ctr"/>
                      <a:r>
                        <a:rPr lang="en-GB" sz="1000" dirty="0">
                          <a:solidFill>
                            <a:schemeClr val="tx1"/>
                          </a:solidFill>
                          <a:latin typeface="Calibri"/>
                          <a:cs typeface="Amatic SC"/>
                        </a:rPr>
                        <a:t>Trust moderation</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Calibri"/>
                          <a:cs typeface="Amatic SC"/>
                        </a:rPr>
                        <a:t>EYFS team meetings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Calibri"/>
                          <a:cs typeface="Amatic SC"/>
                        </a:rPr>
                        <a:t>Phase meeting and internal moderations </a:t>
                      </a:r>
                      <a:endParaRPr lang="en-GB" sz="1000" dirty="0">
                        <a:solidFill>
                          <a:schemeClr val="tx1"/>
                        </a:solidFill>
                        <a:latin typeface="Calibri"/>
                        <a:cs typeface="Amatic SC"/>
                      </a:endParaRPr>
                    </a:p>
                    <a:p>
                      <a:pPr algn="ctr"/>
                      <a:endParaRPr lang="en-GB" sz="1000" dirty="0">
                        <a:solidFill>
                          <a:schemeClr val="tx1"/>
                        </a:solidFill>
                        <a:latin typeface="Calibri"/>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dirty="0">
                          <a:solidFill>
                            <a:schemeClr val="tx1"/>
                          </a:solidFill>
                          <a:latin typeface="Calibri"/>
                          <a:cs typeface="Amatic SC"/>
                        </a:rPr>
                        <a:t>Pupil progress meetings</a:t>
                      </a:r>
                    </a:p>
                    <a:p>
                      <a:pPr algn="ctr"/>
                      <a:r>
                        <a:rPr lang="en-US" sz="1000" dirty="0">
                          <a:solidFill>
                            <a:schemeClr val="tx1"/>
                          </a:solidFill>
                          <a:latin typeface="Calibri"/>
                          <a:cs typeface="Amatic SC"/>
                        </a:rPr>
                        <a:t>Parents evening info </a:t>
                      </a:r>
                    </a:p>
                    <a:p>
                      <a:pPr algn="ctr"/>
                      <a:r>
                        <a:rPr lang="en-US" sz="1000" dirty="0">
                          <a:solidFill>
                            <a:schemeClr val="tx1"/>
                          </a:solidFill>
                          <a:latin typeface="Calibri"/>
                          <a:cs typeface="Amatic SC"/>
                        </a:rPr>
                        <a:t>EYFS team meetings</a:t>
                      </a:r>
                    </a:p>
                    <a:p>
                      <a:pPr algn="ctr"/>
                      <a:r>
                        <a:rPr lang="en-US" sz="1000" dirty="0">
                          <a:solidFill>
                            <a:schemeClr val="tx1"/>
                          </a:solidFill>
                          <a:latin typeface="Calibri"/>
                          <a:cs typeface="Amatic SC"/>
                        </a:rPr>
                        <a:t>Tiny tracker data  </a:t>
                      </a:r>
                      <a:endParaRPr lang="en-GB" sz="1000" dirty="0">
                        <a:solidFill>
                          <a:schemeClr val="tx1"/>
                        </a:solidFill>
                        <a:latin typeface="Calibri"/>
                        <a:cs typeface="Amatic SC"/>
                      </a:endParaRPr>
                    </a:p>
                    <a:p>
                      <a:pPr algn="ctr"/>
                      <a:endParaRPr lang="en-GB" sz="1000" dirty="0">
                        <a:solidFill>
                          <a:schemeClr val="tx1"/>
                        </a:solidFill>
                        <a:latin typeface="Calibri"/>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dirty="0">
                          <a:solidFill>
                            <a:schemeClr val="tx1"/>
                          </a:solidFill>
                          <a:latin typeface="Calibri"/>
                          <a:cs typeface="Amatic SC"/>
                        </a:rPr>
                        <a:t>Cluster moderation </a:t>
                      </a:r>
                    </a:p>
                    <a:p>
                      <a:pPr algn="ctr"/>
                      <a:r>
                        <a:rPr lang="en-GB" sz="1000" dirty="0">
                          <a:solidFill>
                            <a:schemeClr val="tx1"/>
                          </a:solidFill>
                          <a:latin typeface="Calibri"/>
                          <a:cs typeface="Amatic SC"/>
                        </a:rPr>
                        <a:t>Trust moderation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Calibri"/>
                          <a:cs typeface="Amatic SC"/>
                        </a:rPr>
                        <a:t>EYFS team meetings </a:t>
                      </a:r>
                      <a:endParaRPr lang="en-GB" sz="1000" dirty="0">
                        <a:solidFill>
                          <a:schemeClr val="tx1"/>
                        </a:solidFill>
                        <a:latin typeface="Calibri"/>
                        <a:cs typeface="Amatic SC"/>
                      </a:endParaRPr>
                    </a:p>
                    <a:p>
                      <a:pPr algn="ctr"/>
                      <a:endParaRPr lang="en-GB" sz="1000" dirty="0">
                        <a:solidFill>
                          <a:schemeClr val="tx1"/>
                        </a:solidFill>
                        <a:latin typeface="Calibri"/>
                        <a:cs typeface="Amatic SC"/>
                      </a:endParaRPr>
                    </a:p>
                    <a:p>
                      <a:pPr algn="ctr"/>
                      <a:endParaRPr lang="en-US" sz="1000" dirty="0">
                        <a:solidFill>
                          <a:schemeClr val="tx1"/>
                        </a:solidFill>
                        <a:latin typeface="Calibri"/>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00" dirty="0">
                          <a:solidFill>
                            <a:schemeClr val="tx1"/>
                          </a:solidFill>
                          <a:latin typeface="Calibri"/>
                          <a:cs typeface="Amatic SC"/>
                        </a:rPr>
                        <a:t>Pupil progress meetings</a:t>
                      </a:r>
                    </a:p>
                    <a:p>
                      <a:pPr algn="ctr"/>
                      <a:r>
                        <a:rPr lang="en-US" sz="1000" dirty="0">
                          <a:solidFill>
                            <a:schemeClr val="tx1"/>
                          </a:solidFill>
                          <a:latin typeface="Calibri"/>
                          <a:cs typeface="Amatic SC"/>
                        </a:rPr>
                        <a:t>Parents evening info </a:t>
                      </a:r>
                    </a:p>
                    <a:p>
                      <a:pPr algn="ctr"/>
                      <a:r>
                        <a:rPr lang="en-US" sz="1000" dirty="0">
                          <a:solidFill>
                            <a:schemeClr val="tx1"/>
                          </a:solidFill>
                          <a:latin typeface="Calibri"/>
                          <a:cs typeface="Amatic SC"/>
                        </a:rPr>
                        <a:t>EYFS team meetings </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latin typeface="Calibri"/>
                          <a:cs typeface="Amatic SC"/>
                        </a:rPr>
                        <a:t>Tiny Tracker data  </a:t>
                      </a:r>
                      <a:endParaRPr lang="en-GB" sz="1000" dirty="0">
                        <a:solidFill>
                          <a:schemeClr val="tx1"/>
                        </a:solidFill>
                        <a:latin typeface="Calibri"/>
                        <a:cs typeface="Amatic SC"/>
                      </a:endParaRPr>
                    </a:p>
                    <a:p>
                      <a:pPr algn="ctr"/>
                      <a:r>
                        <a:rPr lang="en-GB" sz="1000" dirty="0">
                          <a:solidFill>
                            <a:schemeClr val="tx1"/>
                          </a:solidFill>
                          <a:latin typeface="Calibri"/>
                          <a:cs typeface="Amatic SC"/>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74966">
                <a:tc>
                  <a:txBody>
                    <a:bodyPr/>
                    <a:lstStyle/>
                    <a:p>
                      <a:pPr algn="ctr"/>
                      <a:r>
                        <a:rPr lang="en-US" sz="2400" b="1" dirty="0">
                          <a:latin typeface="Amatic SC"/>
                          <a:cs typeface="Amatic SC"/>
                        </a:rPr>
                        <a:t>Parental </a:t>
                      </a:r>
                    </a:p>
                    <a:p>
                      <a:pPr algn="ctr"/>
                      <a:r>
                        <a:rPr lang="en-US" sz="2400" b="1" dirty="0">
                          <a:latin typeface="Amatic SC"/>
                          <a:cs typeface="Amatic SC"/>
                        </a:rPr>
                        <a:t>Involvement </a:t>
                      </a:r>
                      <a:endParaRPr lang="en-GB" sz="2400" b="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a:rPr>
                        <a:t>Staggered Start </a:t>
                      </a:r>
                    </a:p>
                    <a:p>
                      <a:pPr lvl="0" algn="ctr">
                        <a:buNone/>
                      </a:pPr>
                      <a:r>
                        <a:rPr lang="en-US" sz="1050" dirty="0">
                          <a:solidFill>
                            <a:schemeClr val="tx1"/>
                          </a:solidFill>
                          <a:latin typeface="+mn-lt"/>
                          <a:cs typeface="Amatic SC"/>
                        </a:rPr>
                        <a:t>Parent 1:1 meeting meet the teacher</a:t>
                      </a:r>
                      <a:r>
                        <a:rPr lang="en-US" sz="1050" dirty="0">
                          <a:solidFill>
                            <a:srgbClr val="000000"/>
                          </a:solidFill>
                          <a:latin typeface="+mn-lt"/>
                          <a:cs typeface="Amatic SC"/>
                        </a:rPr>
                        <a:t/>
                      </a:r>
                      <a:br>
                        <a:rPr lang="en-US" sz="1050" dirty="0">
                          <a:solidFill>
                            <a:srgbClr val="000000"/>
                          </a:solidFill>
                          <a:latin typeface="+mn-lt"/>
                          <a:cs typeface="Amatic SC"/>
                        </a:rPr>
                      </a:br>
                      <a:r>
                        <a:rPr lang="en-US" sz="1050" dirty="0">
                          <a:solidFill>
                            <a:schemeClr val="tx1"/>
                          </a:solidFill>
                          <a:latin typeface="+mn-lt"/>
                          <a:cs typeface="Amatic SC"/>
                        </a:rPr>
                        <a:t>Meet the teacher evening</a:t>
                      </a:r>
                    </a:p>
                    <a:p>
                      <a:pPr algn="ctr"/>
                      <a:r>
                        <a:rPr lang="en-US" sz="1050" dirty="0">
                          <a:solidFill>
                            <a:schemeClr val="tx1"/>
                          </a:solidFill>
                          <a:latin typeface="+mn-lt"/>
                          <a:cs typeface="Amatic SC"/>
                        </a:rPr>
                        <a:t>Parents Welcome</a:t>
                      </a:r>
                      <a:r>
                        <a:rPr lang="en-US" sz="1050" baseline="0" dirty="0">
                          <a:solidFill>
                            <a:schemeClr val="tx1"/>
                          </a:solidFill>
                          <a:latin typeface="+mn-lt"/>
                          <a:cs typeface="Amatic SC"/>
                        </a:rPr>
                        <a:t> Evening</a:t>
                      </a:r>
                      <a:endParaRPr lang="en-US" sz="1050" dirty="0">
                        <a:solidFill>
                          <a:schemeClr val="tx1"/>
                        </a:solidFill>
                        <a:latin typeface="+mn-lt"/>
                        <a:cs typeface="Amatic SC"/>
                      </a:endParaRPr>
                    </a:p>
                    <a:p>
                      <a:pPr algn="ctr"/>
                      <a:r>
                        <a:rPr lang="en-GB" sz="1050" dirty="0">
                          <a:solidFill>
                            <a:schemeClr val="tx1"/>
                          </a:solidFill>
                          <a:latin typeface="+mn-lt"/>
                          <a:cs typeface="Amatic SC"/>
                        </a:rPr>
                        <a:t>Phonics workshop</a:t>
                      </a:r>
                    </a:p>
                    <a:p>
                      <a:pPr lvl="0" algn="ctr">
                        <a:buNone/>
                      </a:pPr>
                      <a:r>
                        <a:rPr lang="en-GB" sz="1050" dirty="0">
                          <a:solidFill>
                            <a:schemeClr val="tx1"/>
                          </a:solidFill>
                          <a:latin typeface="+mn-lt"/>
                          <a:cs typeface="Amatic SC"/>
                        </a:rPr>
                        <a:t>Parents Evening </a:t>
                      </a:r>
                    </a:p>
                    <a:p>
                      <a:pPr lvl="0" algn="ctr">
                        <a:buNone/>
                      </a:pPr>
                      <a:endParaRPr lang="en-GB" sz="1050" dirty="0">
                        <a:solidFill>
                          <a:schemeClr val="tx1"/>
                        </a:solidFill>
                        <a:latin typeface="+mn-lt"/>
                        <a:cs typeface="Amatic SC"/>
                      </a:endParaRPr>
                    </a:p>
                    <a:p>
                      <a:pPr lvl="0" algn="ctr">
                        <a:buNone/>
                      </a:pPr>
                      <a:r>
                        <a:rPr lang="en-GB" sz="1050" dirty="0">
                          <a:solidFill>
                            <a:schemeClr val="tx1"/>
                          </a:solidFill>
                          <a:latin typeface="+mn-lt"/>
                          <a:cs typeface="Amatic SC"/>
                        </a:rPr>
                        <a:t>Superhero workshop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Nativity </a:t>
                      </a:r>
                      <a:endParaRPr lang="en-US"/>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Maths workshop </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Parents Evening </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Book at Bedtime</a:t>
                      </a:r>
                    </a:p>
                    <a:p>
                      <a:pPr marL="0" marR="0" lvl="0" indent="0" algn="ctr">
                        <a:lnSpc>
                          <a:spcPct val="100000"/>
                        </a:lnSpc>
                        <a:spcBef>
                          <a:spcPts val="0"/>
                        </a:spcBef>
                        <a:spcAft>
                          <a:spcPts val="0"/>
                        </a:spcAft>
                        <a:buClrTx/>
                        <a:buSzTx/>
                        <a:buFontTx/>
                        <a:buNone/>
                      </a:pPr>
                      <a:r>
                        <a:rPr lang="en-GB" sz="1050" dirty="0">
                          <a:solidFill>
                            <a:schemeClr val="tx1"/>
                          </a:solidFill>
                          <a:latin typeface="+mn-lt"/>
                          <a:cs typeface="Amatic SC"/>
                        </a:rPr>
                        <a:t>Reading volunteers </a:t>
                      </a:r>
                    </a:p>
                    <a:p>
                      <a:pPr marL="0" marR="0" lvl="0" indent="0" algn="ctr">
                        <a:lnSpc>
                          <a:spcPct val="100000"/>
                        </a:lnSpc>
                        <a:spcBef>
                          <a:spcPts val="0"/>
                        </a:spcBef>
                        <a:spcAft>
                          <a:spcPts val="0"/>
                        </a:spcAft>
                        <a:buClrTx/>
                        <a:buSzTx/>
                        <a:buFontTx/>
                        <a:buNone/>
                      </a:pPr>
                      <a:endParaRPr lang="en-GB" sz="1050" dirty="0">
                        <a:solidFill>
                          <a:schemeClr val="tx1"/>
                        </a:solidFill>
                        <a:latin typeface="+mn-lt"/>
                        <a:cs typeface="Amatic SC"/>
                      </a:endParaRPr>
                    </a:p>
                    <a:p>
                      <a:pPr marL="0" marR="0" lvl="0" indent="0" algn="ctr">
                        <a:lnSpc>
                          <a:spcPct val="100000"/>
                        </a:lnSpc>
                        <a:spcBef>
                          <a:spcPts val="0"/>
                        </a:spcBef>
                        <a:spcAft>
                          <a:spcPts val="0"/>
                        </a:spcAft>
                        <a:buNone/>
                      </a:pPr>
                      <a:r>
                        <a:rPr lang="en-GB" sz="1050" dirty="0">
                          <a:solidFill>
                            <a:schemeClr val="tx1"/>
                          </a:solidFill>
                          <a:latin typeface="+mn-lt"/>
                          <a:cs typeface="Amatic SC"/>
                        </a:rPr>
                        <a:t>Autumn</a:t>
                      </a:r>
                      <a:r>
                        <a:rPr lang="en-GB" sz="1100" dirty="0"/>
                        <a:t> workshop Christmas workshop</a:t>
                      </a:r>
                      <a:endParaRPr lang="en-GB"/>
                    </a:p>
                    <a:p>
                      <a:pPr marL="0" marR="0" lvl="0" indent="0" algn="ctr">
                        <a:lnSpc>
                          <a:spcPct val="100000"/>
                        </a:lnSpc>
                        <a:spcBef>
                          <a:spcPts val="0"/>
                        </a:spcBef>
                        <a:spcAft>
                          <a:spcPts val="0"/>
                        </a:spcAft>
                        <a:buClrTx/>
                        <a:buSzTx/>
                        <a:buFontTx/>
                        <a:buNone/>
                      </a:pP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Writing workshop </a:t>
                      </a:r>
                      <a:endParaRPr lang="en-US"/>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Share a story</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Look at me! Talent show!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US" sz="1100" dirty="0">
                          <a:solidFill>
                            <a:schemeClr val="tx1"/>
                          </a:solidFill>
                          <a:latin typeface="+mn-lt"/>
                          <a:cs typeface="Amatic SC"/>
                        </a:rPr>
                        <a:t>Animal workshop </a:t>
                      </a:r>
                    </a:p>
                    <a:p>
                      <a:pPr marL="0" marR="0" lvl="0" indent="0" algn="ctr">
                        <a:lnSpc>
                          <a:spcPct val="100000"/>
                        </a:lnSpc>
                        <a:spcBef>
                          <a:spcPts val="0"/>
                        </a:spcBef>
                        <a:spcAft>
                          <a:spcPts val="0"/>
                        </a:spcAft>
                        <a:buClrTx/>
                        <a:buSzTx/>
                        <a:buFontTx/>
                        <a:buNone/>
                      </a:pPr>
                      <a:r>
                        <a:rPr lang="en-US" sz="1100" dirty="0">
                          <a:solidFill>
                            <a:schemeClr val="tx1"/>
                          </a:solidFill>
                          <a:latin typeface="+mn-lt"/>
                          <a:cs typeface="Amatic SC"/>
                        </a:rPr>
                        <a:t>Chinese New Year workshop</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Parents Evening </a:t>
                      </a:r>
                      <a:endParaRPr lang="en-US"/>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Art workshop / Gallery </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Share a story </a:t>
                      </a:r>
                    </a:p>
                    <a:p>
                      <a:pPr marL="0" marR="0" lvl="0" indent="0" algn="ctr">
                        <a:lnSpc>
                          <a:spcPct val="100000"/>
                        </a:lnSpc>
                        <a:spcBef>
                          <a:spcPts val="0"/>
                        </a:spcBef>
                        <a:spcAft>
                          <a:spcPts val="0"/>
                        </a:spcAft>
                        <a:buClrTx/>
                        <a:buSzTx/>
                        <a:buFontTx/>
                        <a:buNone/>
                      </a:pPr>
                      <a:endParaRPr lang="en-GB" sz="1050" dirty="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GB" sz="1050" dirty="0">
                          <a:solidFill>
                            <a:schemeClr val="tx1"/>
                          </a:solidFill>
                          <a:latin typeface="+mn-lt"/>
                          <a:cs typeface="Amatic SC"/>
                        </a:rPr>
                        <a:t>St Patrick's Day workshop</a:t>
                      </a:r>
                    </a:p>
                    <a:p>
                      <a:pPr marL="0" marR="0" lvl="0" indent="0" algn="ctr">
                        <a:lnSpc>
                          <a:spcPct val="100000"/>
                        </a:lnSpc>
                        <a:spcBef>
                          <a:spcPts val="0"/>
                        </a:spcBef>
                        <a:spcAft>
                          <a:spcPts val="0"/>
                        </a:spcAft>
                        <a:buClrTx/>
                        <a:buSzTx/>
                        <a:buFontTx/>
                        <a:buNone/>
                      </a:pPr>
                      <a:r>
                        <a:rPr lang="en-GB" sz="1050" dirty="0">
                          <a:solidFill>
                            <a:schemeClr val="tx1"/>
                          </a:solidFill>
                          <a:latin typeface="+mn-lt"/>
                          <a:cs typeface="Amatic SC"/>
                        </a:rPr>
                        <a:t>Easter workshop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Share a story </a:t>
                      </a:r>
                      <a:endParaRPr lang="en-US"/>
                    </a:p>
                    <a:p>
                      <a:pPr marL="0" marR="0" lvl="0" indent="0" algn="ctr" rtl="0" eaLnBrk="1" fontAlgn="auto" latinLnBrk="0" hangingPunct="1">
                        <a:lnSpc>
                          <a:spcPct val="100000"/>
                        </a:lnSpc>
                        <a:spcBef>
                          <a:spcPts val="0"/>
                        </a:spcBef>
                        <a:spcAft>
                          <a:spcPts val="0"/>
                        </a:spcAft>
                        <a:buClrTx/>
                        <a:buSzTx/>
                        <a:buFontTx/>
                        <a:buNone/>
                      </a:pPr>
                      <a:r>
                        <a:rPr lang="en-US" sz="1050" err="1">
                          <a:solidFill>
                            <a:schemeClr val="tx1"/>
                          </a:solidFill>
                          <a:latin typeface="+mn-lt"/>
                          <a:cs typeface="Amatic SC"/>
                        </a:rPr>
                        <a:t>Maths</a:t>
                      </a:r>
                      <a:r>
                        <a:rPr lang="en-US" sz="1050" dirty="0">
                          <a:solidFill>
                            <a:schemeClr val="tx1"/>
                          </a:solidFill>
                          <a:latin typeface="+mn-lt"/>
                          <a:cs typeface="Amatic SC"/>
                        </a:rPr>
                        <a:t> Morning – Look how far we have come!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GB" sz="1050" dirty="0">
                          <a:solidFill>
                            <a:schemeClr val="tx1"/>
                          </a:solidFill>
                          <a:latin typeface="+mn-lt"/>
                          <a:cs typeface="Amatic SC"/>
                        </a:rPr>
                        <a:t>Space workshop</a:t>
                      </a:r>
                    </a:p>
                    <a:p>
                      <a:pPr marL="0" marR="0" lvl="0" indent="0" algn="ctr">
                        <a:lnSpc>
                          <a:spcPct val="100000"/>
                        </a:lnSpc>
                        <a:spcBef>
                          <a:spcPts val="0"/>
                        </a:spcBef>
                        <a:spcAft>
                          <a:spcPts val="0"/>
                        </a:spcAft>
                        <a:buNone/>
                      </a:pPr>
                      <a:r>
                        <a:rPr lang="en-GB" sz="1050" dirty="0">
                          <a:solidFill>
                            <a:schemeClr val="tx1"/>
                          </a:solidFill>
                          <a:latin typeface="+mn-lt"/>
                          <a:cs typeface="Amatic SC"/>
                        </a:rPr>
                        <a:t>Traditional food tasting</a:t>
                      </a:r>
                      <a:endParaRPr lang="en-GB" dirty="0"/>
                    </a:p>
                    <a:p>
                      <a:pPr marL="0" marR="0" lvl="0" indent="0" algn="ctr">
                        <a:lnSpc>
                          <a:spcPct val="100000"/>
                        </a:lnSpc>
                        <a:spcBef>
                          <a:spcPts val="0"/>
                        </a:spcBef>
                        <a:spcAft>
                          <a:spcPts val="0"/>
                        </a:spcAft>
                        <a:buClrTx/>
                        <a:buSzTx/>
                        <a:buFontTx/>
                        <a:buNone/>
                      </a:pPr>
                      <a:endParaRPr lang="en-GB" sz="1050"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Share a story </a:t>
                      </a:r>
                      <a:endParaRPr lang="en-US"/>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Parents Evening </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Parent’s Picnic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Ice cream in the park!</a:t>
                      </a: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Pirate workshop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447986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50493959"/>
              </p:ext>
            </p:extLst>
          </p:nvPr>
        </p:nvGraphicFramePr>
        <p:xfrm>
          <a:off x="161925" y="704850"/>
          <a:ext cx="11910079" cy="6193918"/>
        </p:xfrm>
        <a:graphic>
          <a:graphicData uri="http://schemas.openxmlformats.org/drawingml/2006/table">
            <a:tbl>
              <a:tblPr firstRow="1" bandRow="1">
                <a:tableStyleId>{5C22544A-7EE6-4342-B048-85BDC9FD1C3A}</a:tableStyleId>
              </a:tblPr>
              <a:tblGrid>
                <a:gridCol w="1663986">
                  <a:extLst>
                    <a:ext uri="{9D8B030D-6E8A-4147-A177-3AD203B41FA5}">
                      <a16:colId xmlns:a16="http://schemas.microsoft.com/office/drawing/2014/main" val="385991600"/>
                    </a:ext>
                  </a:extLst>
                </a:gridCol>
                <a:gridCol w="1646383">
                  <a:extLst>
                    <a:ext uri="{9D8B030D-6E8A-4147-A177-3AD203B41FA5}">
                      <a16:colId xmlns:a16="http://schemas.microsoft.com/office/drawing/2014/main" val="2865123548"/>
                    </a:ext>
                  </a:extLst>
                </a:gridCol>
                <a:gridCol w="1573091">
                  <a:extLst>
                    <a:ext uri="{9D8B030D-6E8A-4147-A177-3AD203B41FA5}">
                      <a16:colId xmlns:a16="http://schemas.microsoft.com/office/drawing/2014/main" val="872926247"/>
                    </a:ext>
                  </a:extLst>
                </a:gridCol>
                <a:gridCol w="208280">
                  <a:extLst>
                    <a:ext uri="{9D8B030D-6E8A-4147-A177-3AD203B41FA5}">
                      <a16:colId xmlns:a16="http://schemas.microsoft.com/office/drawing/2014/main" val="1315738151"/>
                    </a:ext>
                  </a:extLst>
                </a:gridCol>
                <a:gridCol w="1479102">
                  <a:extLst>
                    <a:ext uri="{9D8B030D-6E8A-4147-A177-3AD203B41FA5}">
                      <a16:colId xmlns:a16="http://schemas.microsoft.com/office/drawing/2014/main" val="1848787987"/>
                    </a:ext>
                  </a:extLst>
                </a:gridCol>
                <a:gridCol w="1884471">
                  <a:extLst>
                    <a:ext uri="{9D8B030D-6E8A-4147-A177-3AD203B41FA5}">
                      <a16:colId xmlns:a16="http://schemas.microsoft.com/office/drawing/2014/main" val="1626726412"/>
                    </a:ext>
                  </a:extLst>
                </a:gridCol>
                <a:gridCol w="1639241">
                  <a:extLst>
                    <a:ext uri="{9D8B030D-6E8A-4147-A177-3AD203B41FA5}">
                      <a16:colId xmlns:a16="http://schemas.microsoft.com/office/drawing/2014/main" val="2335150482"/>
                    </a:ext>
                  </a:extLst>
                </a:gridCol>
                <a:gridCol w="208280">
                  <a:extLst>
                    <a:ext uri="{9D8B030D-6E8A-4147-A177-3AD203B41FA5}">
                      <a16:colId xmlns:a16="http://schemas.microsoft.com/office/drawing/2014/main" val="4046203905"/>
                    </a:ext>
                  </a:extLst>
                </a:gridCol>
                <a:gridCol w="1607245">
                  <a:extLst>
                    <a:ext uri="{9D8B030D-6E8A-4147-A177-3AD203B41FA5}">
                      <a16:colId xmlns:a16="http://schemas.microsoft.com/office/drawing/2014/main" val="1588033082"/>
                    </a:ext>
                  </a:extLst>
                </a:gridCol>
              </a:tblGrid>
              <a:tr h="49553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65000"/>
                            </a:schemeClr>
                          </a:solidFill>
                          <a:latin typeface="Segoe Script"/>
                          <a:cs typeface="Amatic SC"/>
                        </a:rPr>
                        <a:t>Autumn 1</a:t>
                      </a:r>
                      <a:endParaRPr lang="en-GB" sz="1800">
                        <a:solidFill>
                          <a:schemeClr val="bg1">
                            <a:lumMod val="65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65000"/>
                            </a:schemeClr>
                          </a:solidFill>
                          <a:latin typeface="Segoe Script"/>
                          <a:cs typeface="Amatic SC"/>
                        </a:rPr>
                        <a:t>Autumn 2</a:t>
                      </a:r>
                      <a:endParaRPr lang="en-GB" sz="1800">
                        <a:solidFill>
                          <a:schemeClr val="bg1">
                            <a:lumMod val="65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800" dirty="0">
                          <a:solidFill>
                            <a:schemeClr val="bg1">
                              <a:lumMod val="65000"/>
                            </a:schemeClr>
                          </a:solidFill>
                          <a:latin typeface="Segoe Script"/>
                          <a:cs typeface="Amatic SC"/>
                        </a:rPr>
                        <a:t>Spring 1</a:t>
                      </a:r>
                      <a:endParaRPr lang="en-GB" sz="1800">
                        <a:solidFill>
                          <a:schemeClr val="bg1">
                            <a:lumMod val="65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a:txBody>
                    <a:bodyPr/>
                    <a:lstStyle/>
                    <a:p>
                      <a:pPr lvl="0" algn="ctr">
                        <a:buNone/>
                      </a:pPr>
                      <a:r>
                        <a:rPr lang="en-US" sz="1800" dirty="0">
                          <a:solidFill>
                            <a:schemeClr val="bg1">
                              <a:lumMod val="65000"/>
                            </a:schemeClr>
                          </a:solidFill>
                          <a:latin typeface="Segoe Script"/>
                        </a:rPr>
                        <a:t>Spring 2</a:t>
                      </a: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algn="ctr"/>
                      <a:r>
                        <a:rPr lang="en-US" sz="1800" dirty="0">
                          <a:solidFill>
                            <a:schemeClr val="bg1">
                              <a:lumMod val="65000"/>
                            </a:schemeClr>
                          </a:solidFill>
                          <a:latin typeface="Segoe Script"/>
                        </a:rPr>
                        <a:t>Summer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800" dirty="0">
                          <a:solidFill>
                            <a:schemeClr val="bg1">
                              <a:lumMod val="65000"/>
                            </a:schemeClr>
                          </a:solidFill>
                          <a:latin typeface="Segoe Script"/>
                          <a:cs typeface="Amatic SC"/>
                        </a:rPr>
                        <a:t>Summer 2</a:t>
                      </a:r>
                      <a:endParaRPr lang="en-GB" sz="1800">
                        <a:solidFill>
                          <a:schemeClr val="bg1">
                            <a:lumMod val="65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513229">
                <a:tc>
                  <a:txBody>
                    <a:bodyPr/>
                    <a:lstStyle/>
                    <a:p>
                      <a:pPr algn="ctr"/>
                      <a:r>
                        <a:rPr lang="en-US" sz="1200" b="0" dirty="0">
                          <a:latin typeface="Segoe Script"/>
                          <a:cs typeface="Amatic SC"/>
                        </a:rPr>
                        <a:t>General Themes </a:t>
                      </a:r>
                      <a:endParaRPr lang="en-GB" sz="1200" b="0">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400"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a:txBody>
                    <a:bodyPr/>
                    <a:lstStyle/>
                    <a:p>
                      <a:pPr lvl="0" algn="ctr">
                        <a:buNone/>
                      </a:pPr>
                      <a:r>
                        <a:rPr lang="en-US" sz="1400" dirty="0">
                          <a:latin typeface="Segoe Script"/>
                        </a:rPr>
                        <a:t>Come Outside!</a:t>
                      </a: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lvl="0" algn="ctr">
                        <a:buNone/>
                      </a:pPr>
                      <a:r>
                        <a:rPr lang="en-US" sz="1400" dirty="0">
                          <a:latin typeface="Segoe Script"/>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rtl="0" eaLnBrk="1" fontAlgn="auto" latinLnBrk="0" hangingPunct="1">
                        <a:lnSpc>
                          <a:spcPct val="100000"/>
                        </a:lnSpc>
                        <a:spcBef>
                          <a:spcPts val="0"/>
                        </a:spcBef>
                        <a:spcAft>
                          <a:spcPts val="0"/>
                        </a:spcAft>
                        <a:buClrTx/>
                        <a:buSzTx/>
                        <a:buFontTx/>
                        <a:buNone/>
                      </a:pPr>
                      <a:r>
                        <a:rPr lang="en-US" sz="1400"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384101">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Communication and Language </a:t>
                      </a:r>
                    </a:p>
                    <a:p>
                      <a:pPr marL="0" marR="0" lvl="0" indent="0" algn="ctr" rtl="0" eaLnBrk="1" fontAlgn="auto" latinLnBrk="0" hangingPunct="1">
                        <a:lnSpc>
                          <a:spcPct val="100000"/>
                        </a:lnSpc>
                        <a:spcBef>
                          <a:spcPts val="0"/>
                        </a:spcBef>
                        <a:spcAft>
                          <a:spcPts val="0"/>
                        </a:spcAft>
                        <a:buClrTx/>
                        <a:buSzTx/>
                        <a:buFontTx/>
                        <a:buNone/>
                      </a:pPr>
                      <a:r>
                        <a:rPr lang="en-US" sz="1050" dirty="0">
                          <a:latin typeface="Calibri"/>
                        </a:rPr>
                        <a:t>Talk to parents about what language they speak at home, try and learn a few key words and celebrate multilingualism.</a:t>
                      </a:r>
                      <a:endParaRPr lang="en-US" sz="1200" dirty="0">
                        <a:latin typeface="Segoe Scrip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8">
                  <a:txBody>
                    <a:bodyPr/>
                    <a:lstStyle/>
                    <a:p>
                      <a:pPr algn="l"/>
                      <a:r>
                        <a:rPr lang="en-US" sz="1200" b="0" i="0" dirty="0">
                          <a:latin typeface="+mn-lt"/>
                        </a:rPr>
                        <a:t>The development of children’s spoken language underpins all seven areas of learning and development. Children’s </a:t>
                      </a:r>
                      <a:r>
                        <a:rPr lang="en-US" sz="1200" b="1" i="0" dirty="0">
                          <a:latin typeface="+mn-lt"/>
                        </a:rPr>
                        <a:t>back-and-forth interactions </a:t>
                      </a:r>
                      <a:r>
                        <a:rPr lang="en-US" sz="1200" b="0" i="0" dirty="0">
                          <a:latin typeface="+mn-lt"/>
                        </a:rPr>
                        <a:t>from an early age form the foundations for language and cognitive development. The number and quality of the conversations they have with adults and peers throughout the day in a </a:t>
                      </a:r>
                      <a:r>
                        <a:rPr lang="en-US" sz="1200" b="1" i="0" dirty="0">
                          <a:latin typeface="+mn-lt"/>
                        </a:rPr>
                        <a:t>language-rich environment</a:t>
                      </a:r>
                      <a:r>
                        <a:rPr lang="en-US" sz="1200" b="0" i="0" dirty="0">
                          <a:latin typeface="+mn-lt"/>
                        </a:rPr>
                        <a:t> is crucial. By commenting on what children are interested in or doing, and echoing back what they say with </a:t>
                      </a:r>
                      <a:r>
                        <a:rPr lang="en-US" sz="1200" b="1" i="0" dirty="0">
                          <a:latin typeface="+mn-lt"/>
                        </a:rPr>
                        <a:t>new vocabulary added</a:t>
                      </a:r>
                      <a:r>
                        <a:rPr lang="en-US" sz="1200" b="0" i="0" dirty="0">
                          <a:latin typeface="+mn-lt"/>
                        </a:rPr>
                        <a:t>, practitioners will build children's language effectively</a:t>
                      </a:r>
                      <a:r>
                        <a:rPr lang="en-US" sz="1200" b="1" i="0" dirty="0">
                          <a:latin typeface="+mn-lt"/>
                        </a:rPr>
                        <a:t>. Reading frequently to children</a:t>
                      </a:r>
                      <a:r>
                        <a:rPr lang="en-US" sz="1200" b="0" i="0" dirty="0">
                          <a:latin typeface="+mn-lt"/>
                        </a:rPr>
                        <a:t>, and </a:t>
                      </a:r>
                      <a:r>
                        <a:rPr lang="en-US" sz="1200" b="1" i="0" dirty="0">
                          <a:latin typeface="+mn-lt"/>
                        </a:rPr>
                        <a:t>engaging them actively in stories</a:t>
                      </a:r>
                      <a:r>
                        <a:rPr lang="en-US" sz="1200" b="0" i="0" dirty="0">
                          <a:latin typeface="+mn-lt"/>
                        </a:rPr>
                        <a:t>, non-fiction, rhymes and poems, and then providing them with extensive opportunities to use and </a:t>
                      </a:r>
                      <a:r>
                        <a:rPr lang="en-US" sz="1200" b="1" i="0" dirty="0">
                          <a:latin typeface="+mn-lt"/>
                        </a:rPr>
                        <a:t>embed new words in a range of contexts, </a:t>
                      </a:r>
                      <a:r>
                        <a:rPr lang="en-US" sz="1200" b="0" i="0" dirty="0">
                          <a:latin typeface="+mn-lt"/>
                        </a:rPr>
                        <a:t>will give children the opportunity to thrive. Through </a:t>
                      </a:r>
                      <a:r>
                        <a:rPr lang="en-US" sz="1200" b="1" i="0" dirty="0">
                          <a:latin typeface="+mn-lt"/>
                        </a:rPr>
                        <a:t>conversation, story-telling and role play</a:t>
                      </a:r>
                      <a:r>
                        <a:rPr lang="en-US" sz="1200" b="0" i="0" dirty="0">
                          <a:latin typeface="+mn-lt"/>
                        </a:rPr>
                        <a:t>, where children </a:t>
                      </a:r>
                      <a:r>
                        <a:rPr lang="en-US" sz="1200" b="1" i="0" dirty="0">
                          <a:latin typeface="+mn-lt"/>
                        </a:rPr>
                        <a:t>share their ideas </a:t>
                      </a:r>
                      <a:r>
                        <a:rPr lang="en-US" sz="1200" b="0" i="0" dirty="0">
                          <a:latin typeface="+mn-lt"/>
                        </a:rPr>
                        <a:t>with support and </a:t>
                      </a:r>
                      <a:r>
                        <a:rPr lang="en-US" sz="1200" b="1" i="0" dirty="0">
                          <a:latin typeface="+mn-lt"/>
                        </a:rPr>
                        <a:t>modelling</a:t>
                      </a:r>
                      <a:r>
                        <a:rPr lang="en-US" sz="1200" b="0" i="0" dirty="0">
                          <a:latin typeface="+mn-lt"/>
                        </a:rPr>
                        <a:t> from their teacher, and sensitive questioning that invites them to elaborate, children become comfortable using a </a:t>
                      </a:r>
                      <a:r>
                        <a:rPr lang="en-US" sz="1200" b="1" i="0" dirty="0">
                          <a:latin typeface="+mn-lt"/>
                        </a:rPr>
                        <a:t>rich range of vocabulary </a:t>
                      </a:r>
                      <a:r>
                        <a:rPr lang="en-US" sz="1200" b="0" i="0" dirty="0">
                          <a:latin typeface="+mn-lt"/>
                        </a:rPr>
                        <a:t>and </a:t>
                      </a:r>
                      <a:r>
                        <a:rPr lang="en-US" sz="1200" b="1" i="0" dirty="0">
                          <a:latin typeface="+mn-lt"/>
                        </a:rPr>
                        <a:t>language structures.</a:t>
                      </a:r>
                      <a:endParaRPr lang="en-US" sz="1200" b="1" i="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3796126">
                <a:tc>
                  <a:txBody>
                    <a:bodyPr/>
                    <a:lstStyle/>
                    <a:p>
                      <a:pPr algn="ctr"/>
                      <a:r>
                        <a:rPr lang="en-US" sz="1100" dirty="0"/>
                        <a:t>Whole EYFS Focus – C&amp;L is developed throughout the year through high quality interactions, daily group discussions, sharing circles, PSHE times,  stories, singing, speech and language interventions, Pie Corbett T4W actions, EYFS productions,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1200" b="1" dirty="0">
                          <a:latin typeface="Segoe Script"/>
                          <a:cs typeface="Amatic SC"/>
                        </a:rPr>
                        <a:t>Daily story time </a:t>
                      </a:r>
                      <a:endParaRPr lang="en-GB" sz="12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100" b="1" dirty="0">
                          <a:solidFill>
                            <a:schemeClr val="bg1">
                              <a:lumMod val="50000"/>
                            </a:schemeClr>
                          </a:solidFill>
                          <a:latin typeface="+mn-lt"/>
                          <a:cs typeface="Amatic SC" panose="00000500000000000000" pitchFamily="2" charset="-79"/>
                        </a:rPr>
                        <a:t>Welcome to EYFS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Making friends </a:t>
                      </a:r>
                    </a:p>
                    <a:p>
                      <a:pPr algn="ctr"/>
                      <a:r>
                        <a:rPr lang="en-US" sz="1100" dirty="0"/>
                        <a:t>Children talking about experiences that are familiar to them</a:t>
                      </a:r>
                    </a:p>
                    <a:p>
                      <a:pPr algn="ctr"/>
                      <a:r>
                        <a:rPr lang="en-US" sz="1100" b="0" dirty="0">
                          <a:solidFill>
                            <a:schemeClr val="tx1"/>
                          </a:solidFill>
                          <a:latin typeface="+mn-lt"/>
                          <a:cs typeface="Amatic SC" panose="00000500000000000000" pitchFamily="2" charset="-79"/>
                        </a:rPr>
                        <a:t>What are your passions / goals / dreams? </a:t>
                      </a:r>
                    </a:p>
                    <a:p>
                      <a:pPr algn="ctr"/>
                      <a:r>
                        <a:rPr lang="en-US" sz="1100" b="0" dirty="0">
                          <a:solidFill>
                            <a:schemeClr val="tx1"/>
                          </a:solidFill>
                          <a:latin typeface="+mn-lt"/>
                          <a:cs typeface="Amatic SC" panose="00000500000000000000" pitchFamily="2" charset="-79"/>
                        </a:rPr>
                        <a:t>This is me! </a:t>
                      </a:r>
                    </a:p>
                    <a:p>
                      <a:pPr algn="ctr"/>
                      <a:r>
                        <a:rPr lang="en-US" sz="1100" b="0" dirty="0">
                          <a:solidFill>
                            <a:schemeClr val="tx1"/>
                          </a:solidFill>
                          <a:latin typeface="+mn-lt"/>
                          <a:cs typeface="Amatic SC" panose="00000500000000000000" pitchFamily="2" charset="-79"/>
                        </a:rPr>
                        <a:t>Rhyming and alliteration </a:t>
                      </a:r>
                    </a:p>
                    <a:p>
                      <a:pPr algn="ctr"/>
                      <a:r>
                        <a:rPr lang="en-US" sz="1100" b="0" dirty="0">
                          <a:solidFill>
                            <a:schemeClr val="tx1"/>
                          </a:solidFill>
                          <a:latin typeface="+mn-lt"/>
                          <a:cs typeface="Amatic SC" panose="00000500000000000000" pitchFamily="2" charset="-79"/>
                        </a:rPr>
                        <a:t>Familiar Print</a:t>
                      </a:r>
                    </a:p>
                    <a:p>
                      <a:pPr algn="ctr"/>
                      <a:r>
                        <a:rPr lang="en-US" sz="1100" b="0" dirty="0">
                          <a:solidFill>
                            <a:schemeClr val="tx1"/>
                          </a:solidFill>
                          <a:latin typeface="+mn-lt"/>
                          <a:cs typeface="Amatic SC" panose="00000500000000000000" pitchFamily="2" charset="-79"/>
                        </a:rPr>
                        <a:t>Sharing facts about 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latin typeface="+mn-lt"/>
                          <a:cs typeface="Amatic SC" panose="00000500000000000000" pitchFamily="2" charset="-79"/>
                        </a:rPr>
                        <a:t>Mood Monsters Shared stories </a:t>
                      </a:r>
                    </a:p>
                    <a:p>
                      <a:pPr algn="ctr"/>
                      <a:r>
                        <a:rPr lang="en-US" sz="1100" b="0" dirty="0">
                          <a:solidFill>
                            <a:schemeClr val="tx1"/>
                          </a:solidFill>
                          <a:latin typeface="+mn-lt"/>
                          <a:cs typeface="Amatic SC" panose="00000500000000000000" pitchFamily="2" charset="-79"/>
                        </a:rPr>
                        <a:t>All about me! </a:t>
                      </a:r>
                    </a:p>
                    <a:p>
                      <a:pPr algn="ctr"/>
                      <a:r>
                        <a:rPr lang="en-US" sz="1100" dirty="0"/>
                        <a:t>Model talk routines through the day. For example, arriving in school: “Good morning, how are you?”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lvl="0" algn="ctr">
                        <a:buNone/>
                      </a:pPr>
                      <a:r>
                        <a:rPr lang="en-US" sz="1100" b="1" dirty="0">
                          <a:solidFill>
                            <a:schemeClr val="bg1">
                              <a:lumMod val="50000"/>
                            </a:schemeClr>
                          </a:solidFill>
                          <a:latin typeface="+mn-lt"/>
                          <a:cs typeface="Amatic SC"/>
                        </a:rPr>
                        <a:t>Tell me a story! </a:t>
                      </a:r>
                      <a:endParaRPr lang="en-US"/>
                    </a:p>
                    <a:p>
                      <a:pPr lvl="0" algn="ctr">
                        <a:buNone/>
                      </a:pPr>
                      <a:r>
                        <a:rPr lang="en-US" sz="1100" b="0" dirty="0">
                          <a:solidFill>
                            <a:schemeClr val="tx1"/>
                          </a:solidFill>
                          <a:latin typeface="+mn-lt"/>
                          <a:cs typeface="Amatic SC"/>
                        </a:rPr>
                        <a:t>Settling in activities</a:t>
                      </a:r>
                      <a:endParaRPr lang="en-GB"/>
                    </a:p>
                    <a:p>
                      <a:pPr lvl="0" algn="ctr">
                        <a:buNone/>
                      </a:pPr>
                      <a:r>
                        <a:rPr lang="en-US" sz="1100" b="0" dirty="0">
                          <a:solidFill>
                            <a:schemeClr val="tx1"/>
                          </a:solidFill>
                          <a:latin typeface="+mn-lt"/>
                          <a:cs typeface="Amatic SC"/>
                        </a:rPr>
                        <a:t>Develop vocabulary  </a:t>
                      </a:r>
                      <a:endParaRPr lang="en-GB"/>
                    </a:p>
                    <a:p>
                      <a:pPr lvl="0" algn="ctr">
                        <a:buNone/>
                      </a:pPr>
                      <a:r>
                        <a:rPr lang="en-US" sz="1100" b="0" dirty="0">
                          <a:solidFill>
                            <a:schemeClr val="tx1"/>
                          </a:solidFill>
                          <a:latin typeface="+mn-lt"/>
                          <a:cs typeface="Amatic SC"/>
                        </a:rPr>
                        <a:t>Discovering Passions </a:t>
                      </a:r>
                      <a:endParaRPr lang="en-GB"/>
                    </a:p>
                    <a:p>
                      <a:pPr lvl="0" algn="ctr">
                        <a:buNone/>
                      </a:pPr>
                      <a:r>
                        <a:rPr lang="en-US" sz="1100" b="0" dirty="0">
                          <a:solidFill>
                            <a:schemeClr val="tx1"/>
                          </a:solidFill>
                          <a:latin typeface="+mn-lt"/>
                          <a:cs typeface="Amatic SC"/>
                        </a:rPr>
                        <a:t>Tell me a story - retelling stories</a:t>
                      </a:r>
                      <a:endParaRPr lang="en-GB"/>
                    </a:p>
                    <a:p>
                      <a:pPr lvl="0" algn="ctr">
                        <a:buNone/>
                      </a:pPr>
                      <a:r>
                        <a:rPr lang="en-US" sz="1100" b="0" dirty="0">
                          <a:solidFill>
                            <a:schemeClr val="tx1"/>
                          </a:solidFill>
                          <a:latin typeface="+mn-lt"/>
                          <a:cs typeface="Amatic SC"/>
                        </a:rPr>
                        <a:t>Story language </a:t>
                      </a:r>
                      <a:endParaRPr lang="en-GB"/>
                    </a:p>
                    <a:p>
                      <a:pPr lvl="0" algn="ctr">
                        <a:buNone/>
                      </a:pPr>
                      <a:r>
                        <a:rPr lang="en-US" sz="1100" b="0" dirty="0">
                          <a:solidFill>
                            <a:schemeClr val="tx1"/>
                          </a:solidFill>
                          <a:latin typeface="+mn-lt"/>
                          <a:cs typeface="Amatic SC"/>
                        </a:rPr>
                        <a:t>Word hunts</a:t>
                      </a:r>
                      <a:endParaRPr lang="en-GB"/>
                    </a:p>
                    <a:p>
                      <a:pPr lvl="0" algn="ctr">
                        <a:buNone/>
                      </a:pPr>
                      <a:r>
                        <a:rPr lang="en-US" sz="1100" b="0" dirty="0">
                          <a:solidFill>
                            <a:schemeClr val="tx1"/>
                          </a:solidFill>
                          <a:latin typeface="+mn-lt"/>
                          <a:cs typeface="Amatic SC"/>
                        </a:rPr>
                        <a:t>Listening and responding to stories</a:t>
                      </a:r>
                      <a:endParaRPr lang="en-GB"/>
                    </a:p>
                    <a:p>
                      <a:pPr lvl="0" algn="ctr">
                        <a:buNone/>
                      </a:pPr>
                      <a:r>
                        <a:rPr lang="en-US" sz="1100" b="0" dirty="0">
                          <a:solidFill>
                            <a:schemeClr val="tx1"/>
                          </a:solidFill>
                          <a:latin typeface="+mn-lt"/>
                          <a:cs typeface="Amatic SC"/>
                        </a:rPr>
                        <a:t>Following instructions  </a:t>
                      </a:r>
                      <a:endParaRPr lang="en-GB"/>
                    </a:p>
                    <a:p>
                      <a:pPr lvl="0" algn="ctr">
                        <a:buNone/>
                      </a:pPr>
                      <a:r>
                        <a:rPr lang="en-US" sz="1100" b="0" dirty="0">
                          <a:solidFill>
                            <a:schemeClr val="tx1"/>
                          </a:solidFill>
                          <a:latin typeface="+mn-lt"/>
                          <a:cs typeface="Amatic SC"/>
                        </a:rPr>
                        <a:t>Takes part in discussion </a:t>
                      </a:r>
                      <a:endParaRPr lang="en-GB"/>
                    </a:p>
                    <a:p>
                      <a:pPr lvl="0" algn="ctr">
                        <a:buNone/>
                      </a:pPr>
                      <a:r>
                        <a:rPr lang="en-US" sz="1100" dirty="0"/>
                        <a:t>Understand how to listen carefully and why listening is important.</a:t>
                      </a:r>
                      <a:endParaRPr lang="en-GB"/>
                    </a:p>
                    <a:p>
                      <a:pPr lvl="0" algn="ctr">
                        <a:buNone/>
                      </a:pPr>
                      <a:r>
                        <a:rPr lang="en-US" sz="1100" dirty="0"/>
                        <a:t>Use new vocabulary through the day.</a:t>
                      </a:r>
                      <a:endParaRPr lang="en-GB"/>
                    </a:p>
                    <a:p>
                      <a:pPr lvl="0" algn="ctr">
                        <a:buNone/>
                      </a:pPr>
                      <a:r>
                        <a:rPr lang="en-US" sz="1100" dirty="0"/>
                        <a:t>Choose books that will develop their vocabulary. </a:t>
                      </a:r>
                      <a:endParaRPr lang="en-GB" sz="1100" b="0">
                        <a:solidFill>
                          <a:schemeClr val="tx1"/>
                        </a:solidFill>
                        <a:latin typeface="+mn-lt"/>
                        <a:cs typeface="Amatic SC"/>
                      </a:endParaRPr>
                    </a:p>
                    <a:p>
                      <a:pPr lvl="0" algn="l" defTabSz="914400">
                        <a:buNone/>
                        <a:tabLst/>
                        <a:defRPr/>
                      </a:pPr>
                      <a:endParaRPr lang="en-GB" sz="1100" b="1" dirty="0">
                        <a:solidFill>
                          <a:schemeClr val="bg1">
                            <a:lumMod val="50000"/>
                          </a:schemeClr>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100" b="1" dirty="0">
                          <a:solidFill>
                            <a:schemeClr val="bg1">
                              <a:lumMod val="50000"/>
                            </a:schemeClr>
                          </a:solidFill>
                          <a:latin typeface="+mn-lt"/>
                          <a:cs typeface="Amatic SC" panose="00000500000000000000" pitchFamily="2" charset="-79"/>
                        </a:rPr>
                        <a:t>Tell me why! </a:t>
                      </a:r>
                    </a:p>
                    <a:p>
                      <a:pPr algn="ctr"/>
                      <a:r>
                        <a:rPr lang="en-US" sz="1100" b="0" dirty="0">
                          <a:solidFill>
                            <a:schemeClr val="tx1"/>
                          </a:solidFill>
                          <a:latin typeface="+mn-lt"/>
                          <a:cs typeface="Amatic SC" panose="00000500000000000000" pitchFamily="2" charset="-79"/>
                        </a:rPr>
                        <a:t>Using language well </a:t>
                      </a:r>
                    </a:p>
                    <a:p>
                      <a:pPr algn="ctr"/>
                      <a:r>
                        <a:rPr lang="en-US" sz="1100" b="0" dirty="0">
                          <a:solidFill>
                            <a:schemeClr val="tx1"/>
                          </a:solidFill>
                          <a:latin typeface="+mn-lt"/>
                          <a:cs typeface="Amatic SC" panose="00000500000000000000" pitchFamily="2" charset="-79"/>
                        </a:rPr>
                        <a:t>Ask’s how and why questions…</a:t>
                      </a:r>
                    </a:p>
                    <a:p>
                      <a:pPr algn="ctr"/>
                      <a:r>
                        <a:rPr lang="en-US" sz="1100" b="0" dirty="0">
                          <a:solidFill>
                            <a:schemeClr val="tx1"/>
                          </a:solidFill>
                          <a:latin typeface="+mn-lt"/>
                          <a:cs typeface="Amatic SC" panose="00000500000000000000" pitchFamily="2" charset="-79"/>
                        </a:rPr>
                        <a:t>Discovering Passions</a:t>
                      </a:r>
                    </a:p>
                    <a:p>
                      <a:pPr algn="ctr"/>
                      <a:r>
                        <a:rPr lang="en-US" sz="1100" b="0" dirty="0">
                          <a:solidFill>
                            <a:schemeClr val="tx1"/>
                          </a:solidFill>
                          <a:latin typeface="+mn-lt"/>
                          <a:cs typeface="Amatic SC" panose="00000500000000000000" pitchFamily="2" charset="-79"/>
                        </a:rPr>
                        <a:t>Retell a story with story language </a:t>
                      </a:r>
                    </a:p>
                    <a:p>
                      <a:pPr algn="ctr"/>
                      <a:r>
                        <a:rPr lang="en-US" sz="1100" b="0" dirty="0">
                          <a:solidFill>
                            <a:schemeClr val="tx1"/>
                          </a:solidFill>
                          <a:latin typeface="+mn-lt"/>
                          <a:cs typeface="Amatic SC" panose="00000500000000000000" pitchFamily="2" charset="-79"/>
                        </a:rPr>
                        <a:t>Story invention – talk it!</a:t>
                      </a:r>
                    </a:p>
                    <a:p>
                      <a:pPr algn="ctr"/>
                      <a:r>
                        <a:rPr lang="en-US" sz="1100" dirty="0"/>
                        <a:t>Ask questions to find out more and to check they understand what has been said to them. </a:t>
                      </a:r>
                    </a:p>
                    <a:p>
                      <a:pPr algn="ctr"/>
                      <a:r>
                        <a:rPr lang="en-US" sz="1100" dirty="0"/>
                        <a:t>Describe events in some detail. </a:t>
                      </a:r>
                      <a:r>
                        <a:rPr lang="en-US" sz="1100" b="0" dirty="0">
                          <a:solidFill>
                            <a:schemeClr val="tx1"/>
                          </a:solidFill>
                          <a:latin typeface="+mn-lt"/>
                          <a:cs typeface="Amatic SC" panose="00000500000000000000" pitchFamily="2" charset="-79"/>
                        </a:rPr>
                        <a:t>  </a:t>
                      </a:r>
                    </a:p>
                    <a:p>
                      <a:pPr algn="ctr"/>
                      <a:r>
                        <a:rPr lang="en-US" sz="1100" dirty="0"/>
                        <a:t>Listen to and talk about stories to build familiarity and understanding. </a:t>
                      </a:r>
                    </a:p>
                    <a:p>
                      <a:pPr algn="ctr"/>
                      <a:r>
                        <a:rPr lang="en-US" sz="1100" dirty="0"/>
                        <a:t>Learn rhymes, poems and songs.</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100" b="1" dirty="0">
                          <a:solidFill>
                            <a:schemeClr val="bg1">
                              <a:lumMod val="50000"/>
                            </a:schemeClr>
                          </a:solidFill>
                          <a:latin typeface="+mn-lt"/>
                          <a:cs typeface="Amatic SC" panose="00000500000000000000" pitchFamily="2" charset="-79"/>
                        </a:rPr>
                        <a:t>Talk it through!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Describe events in detail – time connectives</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Understand how to listen carefully and why listening is important.</a:t>
                      </a:r>
                    </a:p>
                    <a:p>
                      <a:pPr algn="ctr"/>
                      <a:r>
                        <a:rPr lang="en-US" sz="1100" b="0" dirty="0">
                          <a:solidFill>
                            <a:schemeClr val="tx1"/>
                          </a:solidFill>
                        </a:rPr>
                        <a:t>Use picture cue cards to talk about an object: “What colour is it? Where would you find it? </a:t>
                      </a:r>
                    </a:p>
                    <a:p>
                      <a:pPr algn="ctr"/>
                      <a:r>
                        <a:rPr lang="en-US" sz="1100" b="0" dirty="0">
                          <a:solidFill>
                            <a:schemeClr val="tx1"/>
                          </a:solidFill>
                          <a:latin typeface="+mn-lt"/>
                          <a:cs typeface="Amatic SC" panose="00000500000000000000" pitchFamily="2" charset="-79"/>
                        </a:rPr>
                        <a:t>Sustained focus when listening to a story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gridSpan="2">
                  <a:txBody>
                    <a:bodyPr/>
                    <a:lstStyle/>
                    <a:p>
                      <a:pPr lvl="0" algn="ctr">
                        <a:buNone/>
                      </a:pPr>
                      <a:r>
                        <a:rPr lang="en-US" sz="1100" b="1" dirty="0">
                          <a:solidFill>
                            <a:schemeClr val="bg1">
                              <a:lumMod val="50000"/>
                            </a:schemeClr>
                          </a:solidFill>
                          <a:latin typeface="+mn-lt"/>
                          <a:cs typeface="Amatic SC"/>
                        </a:rPr>
                        <a:t>What happened? </a:t>
                      </a:r>
                      <a:endParaRPr lang="en-US"/>
                    </a:p>
                    <a:p>
                      <a:pPr lvl="0" algn="ctr">
                        <a:buNone/>
                      </a:pPr>
                      <a:r>
                        <a:rPr lang="en-US" sz="1100" b="0" dirty="0">
                          <a:solidFill>
                            <a:schemeClr val="tx1"/>
                          </a:solidFill>
                          <a:latin typeface="+mn-lt"/>
                          <a:cs typeface="Amatic SC"/>
                        </a:rPr>
                        <a:t>Settling in activities </a:t>
                      </a:r>
                      <a:endParaRPr lang="en-US"/>
                    </a:p>
                    <a:p>
                      <a:pPr lvl="0" algn="ctr">
                        <a:buNone/>
                      </a:pPr>
                      <a:r>
                        <a:rPr lang="en-US" sz="1100" b="0" dirty="0">
                          <a:solidFill>
                            <a:schemeClr val="tx1"/>
                          </a:solidFill>
                          <a:latin typeface="+mn-lt"/>
                          <a:cs typeface="Amatic SC"/>
                        </a:rPr>
                        <a:t>Discovering Passions </a:t>
                      </a:r>
                      <a:endParaRPr lang="en-US"/>
                    </a:p>
                    <a:p>
                      <a:pPr lvl="0" algn="ctr">
                        <a:buNone/>
                      </a:pPr>
                      <a:r>
                        <a:rPr lang="en-US" sz="1100" b="0" dirty="0">
                          <a:solidFill>
                            <a:schemeClr val="tx1"/>
                          </a:solidFill>
                        </a:rPr>
                        <a:t>Re-read some books so children learn the language necessary to talk about what is happening in each illustration and relate it to their own lives</a:t>
                      </a:r>
                      <a:endParaRPr lang="en-GB" sz="1100" b="0" dirty="0">
                        <a:solidFill>
                          <a:schemeClr val="tx1"/>
                        </a:solidFill>
                        <a:latin typeface="+mn-lt"/>
                        <a:cs typeface="Amatic SC"/>
                      </a:endParaRPr>
                    </a:p>
                    <a:p>
                      <a:pPr lvl="0" algn="l">
                        <a:buNone/>
                      </a:pPr>
                      <a:endParaRPr lang="en-GB" sz="1100" b="0" dirty="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dirty="0">
                          <a:solidFill>
                            <a:schemeClr val="bg1">
                              <a:lumMod val="50000"/>
                            </a:schemeClr>
                          </a:solidFill>
                          <a:latin typeface="+mn-lt"/>
                          <a:cs typeface="Amatic SC" panose="00000500000000000000" pitchFamily="2" charset="-79"/>
                        </a:rPr>
                        <a:t>Time to share! </a:t>
                      </a:r>
                    </a:p>
                    <a:p>
                      <a:pPr algn="ctr"/>
                      <a:r>
                        <a:rPr lang="en-US" sz="1100" b="0" dirty="0">
                          <a:solidFill>
                            <a:schemeClr val="tx1"/>
                          </a:solidFill>
                          <a:latin typeface="+mn-lt"/>
                          <a:cs typeface="Amatic SC" panose="00000500000000000000" pitchFamily="2" charset="-79"/>
                        </a:rPr>
                        <a:t>Show and tell </a:t>
                      </a:r>
                    </a:p>
                    <a:p>
                      <a:pPr algn="ctr"/>
                      <a:r>
                        <a:rPr lang="en-US" sz="1100" b="0" dirty="0">
                          <a:solidFill>
                            <a:schemeClr val="tx1"/>
                          </a:solidFill>
                          <a:latin typeface="+mn-lt"/>
                          <a:cs typeface="Amatic SC" panose="00000500000000000000" pitchFamily="2" charset="-79"/>
                        </a:rPr>
                        <a:t>Weekend news </a:t>
                      </a:r>
                    </a:p>
                    <a:p>
                      <a:pPr algn="ctr"/>
                      <a:r>
                        <a:rPr lang="en-US" sz="1100" b="0" dirty="0">
                          <a:solidFill>
                            <a:schemeClr val="tx1"/>
                          </a:solidFill>
                          <a:latin typeface="+mn-lt"/>
                          <a:cs typeface="Amatic SC" panose="00000500000000000000" pitchFamily="2" charset="-79"/>
                        </a:rPr>
                        <a:t>Discovering Passions </a:t>
                      </a:r>
                    </a:p>
                    <a:p>
                      <a:pPr algn="ctr"/>
                      <a:r>
                        <a:rPr lang="en-US" sz="1100" dirty="0"/>
                        <a:t>Read aloud books to children that will extend their knowledge of the world and illustrate a current topic. Select books containing photographs and pictures, for example, places in different weather conditions and seasons.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140213885"/>
              </p:ext>
            </p:extLst>
          </p:nvPr>
        </p:nvGraphicFramePr>
        <p:xfrm>
          <a:off x="34978" y="514743"/>
          <a:ext cx="11922031" cy="6102529"/>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490568">
                  <a:extLst>
                    <a:ext uri="{9D8B030D-6E8A-4147-A177-3AD203B41FA5}">
                      <a16:colId xmlns:a16="http://schemas.microsoft.com/office/drawing/2014/main" val="2865123548"/>
                    </a:ext>
                  </a:extLst>
                </a:gridCol>
                <a:gridCol w="201826">
                  <a:extLst>
                    <a:ext uri="{9D8B030D-6E8A-4147-A177-3AD203B41FA5}">
                      <a16:colId xmlns:a16="http://schemas.microsoft.com/office/drawing/2014/main" val="872926247"/>
                    </a:ext>
                  </a:extLst>
                </a:gridCol>
                <a:gridCol w="1506529">
                  <a:extLst>
                    <a:ext uri="{9D8B030D-6E8A-4147-A177-3AD203B41FA5}">
                      <a16:colId xmlns:a16="http://schemas.microsoft.com/office/drawing/2014/main" val="663868259"/>
                    </a:ext>
                  </a:extLst>
                </a:gridCol>
                <a:gridCol w="201826">
                  <a:extLst>
                    <a:ext uri="{9D8B030D-6E8A-4147-A177-3AD203B41FA5}">
                      <a16:colId xmlns:a16="http://schemas.microsoft.com/office/drawing/2014/main" val="1315738151"/>
                    </a:ext>
                  </a:extLst>
                </a:gridCol>
                <a:gridCol w="1522487">
                  <a:extLst>
                    <a:ext uri="{9D8B030D-6E8A-4147-A177-3AD203B41FA5}">
                      <a16:colId xmlns:a16="http://schemas.microsoft.com/office/drawing/2014/main" val="167047094"/>
                    </a:ext>
                  </a:extLst>
                </a:gridCol>
                <a:gridCol w="234878">
                  <a:extLst>
                    <a:ext uri="{9D8B030D-6E8A-4147-A177-3AD203B41FA5}">
                      <a16:colId xmlns:a16="http://schemas.microsoft.com/office/drawing/2014/main" val="2709165749"/>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sz="1200" dirty="0">
                        <a:latin typeface="Segoe Script"/>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solidFill>
                            <a:schemeClr val="bg1">
                              <a:lumMod val="50000"/>
                            </a:schemeClr>
                          </a:solidFill>
                          <a:latin typeface="Segoe Script"/>
                          <a:cs typeface="Amatic SC"/>
                        </a:rPr>
                        <a:t>Autumn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bg1">
                              <a:lumMod val="50000"/>
                            </a:schemeClr>
                          </a:solidFill>
                          <a:latin typeface="Segoe Script"/>
                          <a:cs typeface="Amatic SC"/>
                        </a:rPr>
                        <a:t>Autumn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200" dirty="0">
                          <a:solidFill>
                            <a:schemeClr val="bg1">
                              <a:lumMod val="50000"/>
                            </a:schemeClr>
                          </a:solidFill>
                          <a:latin typeface="Segoe Script"/>
                          <a:cs typeface="Amatic SC"/>
                        </a:rPr>
                        <a:t>Spring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200" dirty="0">
                          <a:solidFill>
                            <a:schemeClr val="bg1">
                              <a:lumMod val="50000"/>
                            </a:schemeClr>
                          </a:solidFill>
                          <a:latin typeface="Segoe Script"/>
                          <a:cs typeface="Amatic SC"/>
                        </a:rPr>
                        <a:t>Spring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200" dirty="0">
                          <a:solidFill>
                            <a:schemeClr val="bg1">
                              <a:lumMod val="50000"/>
                            </a:schemeClr>
                          </a:solidFill>
                          <a:latin typeface="Segoe Script"/>
                          <a:cs typeface="Amatic SC"/>
                        </a:rPr>
                        <a:t>Summer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dirty="0">
                          <a:solidFill>
                            <a:schemeClr val="bg1">
                              <a:lumMod val="50000"/>
                            </a:schemeClr>
                          </a:solidFill>
                          <a:latin typeface="Segoe Script"/>
                          <a:cs typeface="Amatic SC"/>
                        </a:rPr>
                        <a:t>Summer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200" b="0" dirty="0">
                          <a:latin typeface="Segoe Script"/>
                          <a:cs typeface="Amatic SC"/>
                        </a:rPr>
                        <a:t>General Themes </a:t>
                      </a:r>
                      <a:endParaRPr lang="en-GB" sz="1200" b="0">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200" b="1"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2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1400" b="1" dirty="0">
                          <a:latin typeface="Segoe Script"/>
                          <a:cs typeface="Amatic SC"/>
                        </a:rPr>
                        <a:t>Personal, Social and Emotional Development  </a:t>
                      </a:r>
                      <a:endParaRPr lang="en-GB" sz="14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dirty="0"/>
                        <a:t>Children’s personal, social and emotional development (PSED) is </a:t>
                      </a:r>
                      <a:r>
                        <a:rPr lang="en-US" sz="1200" b="1" dirty="0"/>
                        <a:t>crucial for children to lead healthy and happy lives</a:t>
                      </a:r>
                      <a:r>
                        <a:rPr lang="en-US" sz="1200" dirty="0"/>
                        <a:t>, and is fundamental to their cognitive development. Underpinning their personal development are the important attachments that </a:t>
                      </a:r>
                      <a:r>
                        <a:rPr lang="en-US" sz="1200" b="1" dirty="0"/>
                        <a:t>shape their social world</a:t>
                      </a:r>
                      <a:r>
                        <a:rPr lang="en-US" sz="1200" dirty="0"/>
                        <a:t>. Strong, warm and supportive  relationships with adults enable children to learn how to </a:t>
                      </a:r>
                      <a:r>
                        <a:rPr lang="en-US" sz="1200" b="1" dirty="0"/>
                        <a:t>understand their own feelings and those of others</a:t>
                      </a:r>
                      <a:r>
                        <a:rPr lang="en-US" sz="1200" dirty="0"/>
                        <a:t>. Children should be supported to </a:t>
                      </a:r>
                      <a:r>
                        <a:rPr lang="en-US" sz="1200" b="1" dirty="0"/>
                        <a:t>manage emotions, develop a positive sense of self, set themselves simple goals, have confidence in their own abilities, to persist</a:t>
                      </a:r>
                      <a:r>
                        <a:rPr lang="en-US" sz="1200" dirty="0"/>
                        <a:t> and wait for what they want and direct attention as necessary. Through adult modelling and guidance, they will learn </a:t>
                      </a:r>
                      <a:r>
                        <a:rPr lang="en-US" sz="1200" b="1" dirty="0"/>
                        <a:t>how to look after their bodies, including healthy eating</a:t>
                      </a:r>
                      <a:r>
                        <a:rPr lang="en-US" sz="1200" dirty="0"/>
                        <a:t>, and manage personal needs independently. Through supported interaction with other children, they learn how to make good friendships, co-operate and resolve conflicts peaceably. These attributes will provide a secure platform from which </a:t>
                      </a:r>
                      <a:r>
                        <a:rPr lang="en-US" sz="1200" b="1" dirty="0"/>
                        <a:t>children can achieve at school and in later life.</a:t>
                      </a:r>
                      <a:endParaRPr lang="en-GB" sz="12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1200" b="1" dirty="0">
                          <a:latin typeface="Segoe Script"/>
                          <a:cs typeface="Amatic SC"/>
                        </a:rPr>
                        <a:t>Managing Self </a:t>
                      </a:r>
                    </a:p>
                    <a:p>
                      <a:pPr algn="ctr"/>
                      <a:endParaRPr lang="en-US" sz="1200" b="1" dirty="0">
                        <a:latin typeface="Segoe Script"/>
                        <a:cs typeface="Amatic SC"/>
                      </a:endParaRPr>
                    </a:p>
                    <a:p>
                      <a:pPr algn="ctr"/>
                      <a:r>
                        <a:rPr lang="en-US" sz="1200" b="1" dirty="0">
                          <a:latin typeface="Segoe Script"/>
                          <a:cs typeface="Amatic SC"/>
                        </a:rPr>
                        <a:t>Self -  Regulation</a:t>
                      </a:r>
                    </a:p>
                    <a:p>
                      <a:pPr algn="ctr"/>
                      <a:endParaRPr lang="en-US" sz="1200" b="1" dirty="0">
                        <a:solidFill>
                          <a:srgbClr val="CC66FF"/>
                        </a:solidFill>
                        <a:latin typeface="Segoe Script"/>
                        <a:cs typeface="Amatic SC"/>
                      </a:endParaRPr>
                    </a:p>
                    <a:p>
                      <a:pPr algn="ctr"/>
                      <a:r>
                        <a:rPr lang="en-US" sz="1200" b="1" dirty="0">
                          <a:solidFill>
                            <a:srgbClr val="CC66FF"/>
                          </a:solidFill>
                          <a:latin typeface="Segoe Script"/>
                          <a:cs typeface="Amatic SC"/>
                        </a:rPr>
                        <a:t>Link to Behaviour for Learning  </a:t>
                      </a:r>
                    </a:p>
                    <a:p>
                      <a:pPr algn="ctr"/>
                      <a:endParaRPr lang="en-GB" sz="1200" b="1" dirty="0">
                        <a:solidFill>
                          <a:srgbClr val="CC66FF"/>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dirty="0">
                          <a:solidFill>
                            <a:schemeClr val="tx1"/>
                          </a:solidFill>
                        </a:rPr>
                        <a:t>New Beginnings </a:t>
                      </a:r>
                    </a:p>
                    <a:p>
                      <a:pPr algn="ctr"/>
                      <a:r>
                        <a:rPr lang="en-US" sz="900" dirty="0"/>
                        <a:t>See themselves as a valuable individual.</a:t>
                      </a:r>
                      <a:endParaRPr lang="en-US" sz="900" b="0" dirty="0">
                        <a:solidFill>
                          <a:schemeClr val="tx1"/>
                        </a:solidFill>
                      </a:endParaRPr>
                    </a:p>
                    <a:p>
                      <a:pPr algn="ctr"/>
                      <a:r>
                        <a:rPr lang="en-US" sz="900" b="0" dirty="0">
                          <a:solidFill>
                            <a:schemeClr val="tx1"/>
                          </a:solidFill>
                        </a:rPr>
                        <a:t>Being me in my world </a:t>
                      </a:r>
                    </a:p>
                    <a:p>
                      <a:pPr algn="ctr"/>
                      <a:r>
                        <a:rPr lang="en-US" sz="900" b="0" dirty="0">
                          <a:solidFill>
                            <a:schemeClr val="tx1"/>
                          </a:solidFill>
                        </a:rPr>
                        <a:t>Class Rule Rules and Routines </a:t>
                      </a:r>
                    </a:p>
                    <a:p>
                      <a:pPr algn="ctr"/>
                      <a:r>
                        <a:rPr lang="en-US" sz="900" b="0" dirty="0">
                          <a:solidFill>
                            <a:schemeClr val="tx1"/>
                          </a:solidFill>
                        </a:rPr>
                        <a:t>Supporting children to build relationships</a:t>
                      </a:r>
                    </a:p>
                    <a:p>
                      <a:pPr algn="ctr"/>
                      <a:r>
                        <a:rPr lang="en-US" sz="900" b="0" dirty="0">
                          <a:solidFill>
                            <a:schemeClr val="tx1"/>
                          </a:solidFill>
                          <a:latin typeface="+mn-lt"/>
                          <a:cs typeface="Amatic SC" panose="00000500000000000000" pitchFamily="2" charset="-79"/>
                        </a:rPr>
                        <a:t>Dreams and Goals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dirty="0">
                          <a:solidFill>
                            <a:schemeClr val="tx1"/>
                          </a:solidFill>
                        </a:rPr>
                        <a:t>Getting on and falling out. </a:t>
                      </a:r>
                    </a:p>
                    <a:p>
                      <a:pPr algn="ctr"/>
                      <a:r>
                        <a:rPr lang="en-US" sz="900" b="0" dirty="0">
                          <a:solidFill>
                            <a:schemeClr val="tx1"/>
                          </a:solidFill>
                        </a:rPr>
                        <a:t>How to deal with anger Emotions</a:t>
                      </a:r>
                    </a:p>
                    <a:p>
                      <a:pPr algn="ctr"/>
                      <a:r>
                        <a:rPr lang="en-US" sz="900" b="0" dirty="0">
                          <a:solidFill>
                            <a:schemeClr val="tx1"/>
                          </a:solidFill>
                        </a:rPr>
                        <a:t>Self - Confidence </a:t>
                      </a:r>
                    </a:p>
                    <a:p>
                      <a:pPr algn="ctr"/>
                      <a:r>
                        <a:rPr lang="en-US" sz="900" dirty="0"/>
                        <a:t>Build constructive and respectful relationships.</a:t>
                      </a:r>
                    </a:p>
                    <a:p>
                      <a:pPr algn="ctr"/>
                      <a:r>
                        <a:rPr lang="en-US" sz="900" dirty="0"/>
                        <a:t>Ask children to explain to others how they thought about a problem or an emotion and how they dealt with it.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Good to be me Feelings </a:t>
                      </a:r>
                    </a:p>
                    <a:p>
                      <a:pPr algn="ctr"/>
                      <a:r>
                        <a:rPr lang="en-US" sz="900" b="0" dirty="0">
                          <a:solidFill>
                            <a:schemeClr val="tx1"/>
                          </a:solidFill>
                        </a:rPr>
                        <a:t>Learning about qualities and differences </a:t>
                      </a:r>
                    </a:p>
                    <a:p>
                      <a:pPr algn="ctr"/>
                      <a:r>
                        <a:rPr lang="en-US" sz="900" b="0" dirty="0">
                          <a:solidFill>
                            <a:schemeClr val="tx1"/>
                          </a:solidFill>
                          <a:latin typeface="+mn-lt"/>
                          <a:cs typeface="Amatic SC" panose="00000500000000000000" pitchFamily="2" charset="-79"/>
                        </a:rPr>
                        <a:t>Celebrating differences</a:t>
                      </a:r>
                    </a:p>
                    <a:p>
                      <a:pPr algn="ctr"/>
                      <a:r>
                        <a:rPr lang="en-US" sz="900" dirty="0"/>
                        <a:t>Identify and moderate their own feelings socially and emotionally.</a:t>
                      </a:r>
                    </a:p>
                    <a:p>
                      <a:pPr algn="ctr"/>
                      <a:r>
                        <a:rPr lang="en-US" sz="900" dirty="0"/>
                        <a:t>Encourage them to think about their own feelings and those of others by giving explicit examples of how others might feel in particular scenarios </a:t>
                      </a:r>
                      <a:r>
                        <a:rPr lang="en-US" sz="900" b="0" dirty="0">
                          <a:solidFill>
                            <a:schemeClr val="tx1"/>
                          </a:solidFill>
                          <a:latin typeface="+mn-lt"/>
                          <a:cs typeface="Amatic SC" panose="00000500000000000000" pitchFamily="2" charset="-79"/>
                        </a:rPr>
                        <a: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Relationships </a:t>
                      </a:r>
                    </a:p>
                    <a:p>
                      <a:pPr algn="ctr"/>
                      <a:r>
                        <a:rPr lang="en-US" sz="900" b="0" dirty="0">
                          <a:solidFill>
                            <a:schemeClr val="tx1"/>
                          </a:solidFill>
                        </a:rPr>
                        <a:t>What makes a good friend? </a:t>
                      </a:r>
                    </a:p>
                    <a:p>
                      <a:pPr algn="ctr"/>
                      <a:r>
                        <a:rPr lang="en-US" sz="900" b="0" dirty="0">
                          <a:solidFill>
                            <a:schemeClr val="tx1"/>
                          </a:solidFill>
                        </a:rPr>
                        <a:t>Healthy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Random acts of Kindness </a:t>
                      </a:r>
                    </a:p>
                    <a:p>
                      <a:pPr algn="ctr"/>
                      <a:r>
                        <a:rPr lang="en-US" sz="900" b="0" dirty="0">
                          <a:solidFill>
                            <a:schemeClr val="tx1"/>
                          </a:solidFill>
                          <a:latin typeface="+mn-lt"/>
                          <a:cs typeface="Amatic SC" panose="00000500000000000000" pitchFamily="2" charset="-79"/>
                        </a:rPr>
                        <a:t>Looking after pets </a:t>
                      </a:r>
                    </a:p>
                    <a:p>
                      <a:pPr algn="ctr"/>
                      <a:r>
                        <a:rPr lang="en-US" sz="900" b="0" dirty="0">
                          <a:solidFill>
                            <a:schemeClr val="tx1"/>
                          </a:solidFill>
                          <a:latin typeface="+mn-lt"/>
                          <a:cs typeface="Amatic SC" panose="00000500000000000000" pitchFamily="2" charset="-79"/>
                        </a:rPr>
                        <a:t>Looking After our Planet </a:t>
                      </a:r>
                    </a:p>
                    <a:p>
                      <a:pPr algn="ctr"/>
                      <a:r>
                        <a:rPr lang="en-US" sz="900" dirty="0"/>
                        <a:t>Give children strategies for staying calm in the face of frustration. Talk them through why we take turns, wait politely, tidy up after ourselves and so on</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rPr>
                        <a:t>Looking after others</a:t>
                      </a:r>
                    </a:p>
                    <a:p>
                      <a:pPr algn="ctr"/>
                      <a:r>
                        <a:rPr lang="en-US" sz="900" b="0" dirty="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mn-lt"/>
                          <a:cs typeface="Amatic SC" panose="00000500000000000000" pitchFamily="2" charset="-79"/>
                        </a:rPr>
                        <a:t>Dreams and Goals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Discuss why we take turns, wait politely, tidy up after ourselves and so on.</a:t>
                      </a:r>
                      <a:endParaRPr lang="en-GB" sz="900" b="0" dirty="0">
                        <a:solidFill>
                          <a:schemeClr val="tx1"/>
                        </a:solidFill>
                        <a:latin typeface="+mn-lt"/>
                        <a:cs typeface="Amatic SC" panose="00000500000000000000" pitchFamily="2" charset="-79"/>
                      </a:endParaRPr>
                    </a:p>
                    <a:p>
                      <a:pPr algn="ct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latin typeface="+mn-lt"/>
                          <a:cs typeface="Amatic SC" panose="00000500000000000000" pitchFamily="2" charset="-79"/>
                        </a:rPr>
                        <a:t>Taking part in sports day -  Winning and loosing </a:t>
                      </a:r>
                    </a:p>
                    <a:p>
                      <a:pPr algn="ctr"/>
                      <a:r>
                        <a:rPr lang="en-US" sz="900" b="0" dirty="0">
                          <a:solidFill>
                            <a:schemeClr val="tx1"/>
                          </a:solidFill>
                          <a:latin typeface="+mn-lt"/>
                          <a:cs typeface="Amatic SC" panose="00000500000000000000" pitchFamily="2" charset="-79"/>
                        </a:rPr>
                        <a:t>Changing me </a:t>
                      </a:r>
                    </a:p>
                    <a:p>
                      <a:pPr algn="ctr"/>
                      <a:r>
                        <a:rPr lang="en-US" sz="900" b="0" dirty="0">
                          <a:solidFill>
                            <a:schemeClr val="tx1"/>
                          </a:solidFill>
                          <a:latin typeface="+mn-lt"/>
                          <a:cs typeface="Amatic SC" panose="00000500000000000000" pitchFamily="2" charset="-79"/>
                        </a:rPr>
                        <a:t>Look how far I've come! </a:t>
                      </a:r>
                    </a:p>
                    <a:p>
                      <a:pPr algn="ctr"/>
                      <a:r>
                        <a:rPr lang="en-US" sz="900" dirty="0"/>
                        <a:t>Model positive behaviour and highlight exemplary behaviour of children in class, narrating what was kind and considerate about the behaviour.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900" dirty="0">
                          <a:solidFill>
                            <a:schemeClr val="tx1"/>
                          </a:solidFill>
                          <a:latin typeface="+mn-lt"/>
                          <a:cs typeface="RM Typerighter old" panose="00000400000000000000" pitchFamily="2" charset="-79"/>
                        </a:rPr>
                        <a:t>Show an understanding of their own feelings and those of others, and begin to </a:t>
                      </a:r>
                      <a:r>
                        <a:rPr lang="en-US" sz="900" b="1" dirty="0">
                          <a:solidFill>
                            <a:schemeClr val="tx1"/>
                          </a:solidFill>
                          <a:latin typeface="+mn-lt"/>
                          <a:cs typeface="RM Typerighter old" panose="00000400000000000000" pitchFamily="2" charset="-79"/>
                        </a:rPr>
                        <a:t>regulate their behaviour accordingly</a:t>
                      </a:r>
                      <a:r>
                        <a:rPr lang="en-US" sz="900" dirty="0">
                          <a:solidFill>
                            <a:schemeClr val="tx1"/>
                          </a:solidFill>
                          <a:latin typeface="+mn-lt"/>
                          <a:cs typeface="RM Typerighter old" panose="00000400000000000000" pitchFamily="2" charset="-79"/>
                        </a:rPr>
                        <a:t>. Set and work towards simple goals, being able to wait for what they want and </a:t>
                      </a:r>
                      <a:r>
                        <a:rPr lang="en-US" sz="900" b="1" dirty="0">
                          <a:solidFill>
                            <a:schemeClr val="tx1"/>
                          </a:solidFill>
                          <a:latin typeface="+mn-lt"/>
                          <a:cs typeface="RM Typerighter old" panose="00000400000000000000" pitchFamily="2" charset="-79"/>
                        </a:rPr>
                        <a:t>control their immediate impulses when appropriate</a:t>
                      </a:r>
                      <a:r>
                        <a:rPr lang="en-US" sz="900" dirty="0">
                          <a:solidFill>
                            <a:schemeClr val="tx1"/>
                          </a:solidFill>
                          <a:latin typeface="+mn-lt"/>
                          <a:cs typeface="RM Typerighter old" panose="00000400000000000000" pitchFamily="2" charset="-79"/>
                        </a:rPr>
                        <a:t>. Give </a:t>
                      </a:r>
                      <a:r>
                        <a:rPr lang="en-US" sz="900" b="1" dirty="0">
                          <a:solidFill>
                            <a:schemeClr val="tx1"/>
                          </a:solidFill>
                          <a:latin typeface="+mn-lt"/>
                          <a:cs typeface="RM Typerighter old" panose="00000400000000000000" pitchFamily="2" charset="-79"/>
                        </a:rPr>
                        <a:t>focused attention to what the teacher says</a:t>
                      </a:r>
                      <a:r>
                        <a:rPr lang="en-US" sz="900" dirty="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Controlling own feelings and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Applying personalised strategies to return to a state of calm</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curb impulsive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gridSpan="4">
                  <a:txBody>
                    <a:bodyPr/>
                    <a:lstStyle/>
                    <a:p>
                      <a:pPr algn="ctr"/>
                      <a:r>
                        <a:rPr lang="en-US" sz="1100" b="0" i="1" kern="1200" dirty="0">
                          <a:solidFill>
                            <a:schemeClr val="tx1"/>
                          </a:solidFill>
                          <a:effectLst/>
                          <a:latin typeface="+mn-lt"/>
                          <a:ea typeface="+mn-ea"/>
                          <a:cs typeface="+mn-cs"/>
                        </a:rPr>
                        <a:t>“Self-regulatory skills can be defined as the ability of children to manage their own behaviour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8071815" y="5037991"/>
            <a:ext cx="3932807" cy="3932807"/>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382761" y="6048649"/>
            <a:ext cx="4444411" cy="430887"/>
          </a:xfrm>
          <a:prstGeom prst="rect">
            <a:avLst/>
          </a:prstGeom>
          <a:noFill/>
        </p:spPr>
        <p:txBody>
          <a:bodyPr wrap="square">
            <a:spAutoFit/>
          </a:bodyPr>
          <a:lstStyle/>
          <a:p>
            <a:pPr algn="ctr"/>
            <a:r>
              <a:rPr lang="en-US" sz="1050" b="0" i="1" dirty="0">
                <a:solidFill>
                  <a:schemeClr val="bg1">
                    <a:lumMod val="50000"/>
                  </a:schemeClr>
                </a:solidFill>
                <a:effectLst/>
              </a:rPr>
              <a:t>We understand that children develop in individual ways and at varying rates –  physically, cognitively, linguistically, socially and emotionally.</a:t>
            </a:r>
            <a:endParaRPr lang="en-GB" sz="1050" i="1" dirty="0">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21645044"/>
              </p:ext>
            </p:extLst>
          </p:nvPr>
        </p:nvGraphicFramePr>
        <p:xfrm>
          <a:off x="472644" y="500600"/>
          <a:ext cx="11459371" cy="6061250"/>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6055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solidFill>
                            <a:schemeClr val="bg1">
                              <a:lumMod val="50000"/>
                            </a:schemeClr>
                          </a:solidFill>
                          <a:latin typeface="Segoe Script"/>
                          <a:cs typeface="Amatic SC"/>
                        </a:rPr>
                        <a:t>Autumn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bg1">
                              <a:lumMod val="50000"/>
                            </a:schemeClr>
                          </a:solidFill>
                          <a:latin typeface="Segoe Script"/>
                          <a:cs typeface="Amatic SC"/>
                        </a:rPr>
                        <a:t>Autumn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dirty="0">
                          <a:solidFill>
                            <a:schemeClr val="bg1">
                              <a:lumMod val="50000"/>
                            </a:schemeClr>
                          </a:solidFill>
                          <a:latin typeface="Segoe Script"/>
                          <a:cs typeface="Amatic SC"/>
                        </a:rPr>
                        <a:t>Spring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Spring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Summer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dirty="0">
                          <a:solidFill>
                            <a:schemeClr val="bg1">
                              <a:lumMod val="50000"/>
                            </a:schemeClr>
                          </a:solidFill>
                          <a:latin typeface="Segoe Script"/>
                          <a:cs typeface="Amatic SC"/>
                        </a:rPr>
                        <a:t>Summer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200" b="0" dirty="0">
                          <a:latin typeface="Segoe Script"/>
                          <a:cs typeface="Amatic SC"/>
                        </a:rPr>
                        <a:t>General Themes</a:t>
                      </a:r>
                      <a:r>
                        <a:rPr lang="en-US" sz="2000" b="0" dirty="0">
                          <a:latin typeface="Amatic SC"/>
                          <a:cs typeface="Amatic SC"/>
                        </a:rPr>
                        <a:t>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4">
                  <a:txBody>
                    <a:bodyPr/>
                    <a:lstStyle/>
                    <a:p>
                      <a:pPr algn="ctr"/>
                      <a:r>
                        <a:rPr lang="en-US" sz="1600" b="1" dirty="0">
                          <a:latin typeface="Segoe Script"/>
                          <a:cs typeface="Amatic SC"/>
                        </a:rPr>
                        <a:t>Physical development</a:t>
                      </a:r>
                      <a:r>
                        <a:rPr lang="en-US" sz="2000" b="1" dirty="0">
                          <a:latin typeface="Segoe Script"/>
                          <a:cs typeface="Amatic SC"/>
                        </a:rPr>
                        <a:t> </a:t>
                      </a:r>
                      <a:endParaRPr lang="en-US" sz="2000" b="1"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1200" b="1" dirty="0">
                          <a:latin typeface="Segoe Script"/>
                          <a:cs typeface="Amatic SC"/>
                        </a:rPr>
                        <a:t>Fine motor</a:t>
                      </a:r>
                      <a:r>
                        <a:rPr lang="en-US" sz="3200" b="0" dirty="0">
                          <a:latin typeface="Amatic SC"/>
                          <a:cs typeface="Amatic SC"/>
                        </a:rPr>
                        <a:t> </a:t>
                      </a:r>
                    </a:p>
                    <a:p>
                      <a:pPr algn="ctr"/>
                      <a:r>
                        <a:rPr lang="en-US" sz="1000" dirty="0"/>
                        <a:t>Continuously check the process of children’s handwriting (pencil grip and letter formation, including directionality). Provide extra help and guidance when needed.</a:t>
                      </a:r>
                    </a:p>
                    <a:p>
                      <a:pPr lvl="0" algn="ctr">
                        <a:buNone/>
                      </a:pPr>
                      <a:endParaRPr lang="en-US" sz="1000" dirty="0"/>
                    </a:p>
                    <a:p>
                      <a:pPr algn="ctr"/>
                      <a:endParaRPr lang="en-US" sz="800" dirty="0"/>
                    </a:p>
                    <a:p>
                      <a:pPr algn="ctr"/>
                      <a:r>
                        <a:rPr lang="en-US" sz="1000" b="1" dirty="0">
                          <a:solidFill>
                            <a:srgbClr val="CC66FF"/>
                          </a:solidFill>
                          <a:latin typeface="Segoe Script"/>
                          <a:cs typeface="Amatic SC"/>
                        </a:rPr>
                        <a:t>Daily opportunities for Fine Motor Activities </a:t>
                      </a:r>
                    </a:p>
                    <a:p>
                      <a:pPr algn="ctr"/>
                      <a:endParaRPr lang="en-US" sz="1200" b="0" dirty="0">
                        <a:latin typeface="Segoe Script"/>
                        <a:cs typeface="Amatic SC"/>
                      </a:endParaRPr>
                    </a:p>
                    <a:p>
                      <a:pPr lvl="0" algn="ctr">
                        <a:buNone/>
                      </a:pPr>
                      <a:r>
                        <a:rPr lang="en-US" sz="1200" b="1" dirty="0">
                          <a:latin typeface="Segoe Script"/>
                          <a:cs typeface="Amatic SC"/>
                        </a:rPr>
                        <a:t>Gross motor </a:t>
                      </a:r>
                      <a:endParaRPr lang="en-US" b="1" dirty="0"/>
                    </a:p>
                    <a:p>
                      <a:pPr marL="0" marR="0" lvl="0" indent="0" algn="ctr" rtl="0" eaLnBrk="1" fontAlgn="auto" latinLnBrk="0" hangingPunct="1">
                        <a:lnSpc>
                          <a:spcPct val="100000"/>
                        </a:lnSpc>
                        <a:spcBef>
                          <a:spcPts val="0"/>
                        </a:spcBef>
                        <a:spcAft>
                          <a:spcPts val="0"/>
                        </a:spcAft>
                        <a:buClrTx/>
                        <a:buSzTx/>
                        <a:buFontTx/>
                        <a:buNone/>
                      </a:pPr>
                      <a:r>
                        <a:rPr lang="en-US" sz="1000" b="0" dirty="0">
                          <a:latin typeface="Calibri"/>
                          <a:cs typeface="Amatic SC"/>
                        </a:rPr>
                        <a:t>Continuously monitor children's big movements – spatial awareness, co-ordination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b="1" dirty="0">
                        <a:solidFill>
                          <a:srgbClr val="CC66FF"/>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dirty="0"/>
                        <a:t>Physical activity is </a:t>
                      </a:r>
                      <a:r>
                        <a:rPr lang="en-US" sz="1050" b="1" dirty="0"/>
                        <a:t>vital</a:t>
                      </a:r>
                      <a:r>
                        <a:rPr lang="en-US" sz="1050" dirty="0"/>
                        <a:t> in children’s all-round development, enabling them to </a:t>
                      </a:r>
                      <a:r>
                        <a:rPr lang="en-US" sz="1050" b="1" dirty="0"/>
                        <a:t>pursue happy, healthy and active lives</a:t>
                      </a:r>
                      <a:r>
                        <a:rPr lang="en-US" sz="1050" dirty="0"/>
                        <a:t>. Gross and fine motor experiences develop incrementally throughout early childhood, starting with </a:t>
                      </a:r>
                      <a:r>
                        <a:rPr lang="en-US" sz="1050" b="1" dirty="0"/>
                        <a:t>sensory explorations </a:t>
                      </a:r>
                      <a:r>
                        <a:rPr lang="en-US" sz="1050" dirty="0"/>
                        <a:t>and the development of a </a:t>
                      </a:r>
                      <a:r>
                        <a:rPr lang="en-US" sz="1050" b="1" dirty="0"/>
                        <a:t>child’s strength, co-ordination and positional awareness </a:t>
                      </a:r>
                      <a:r>
                        <a:rPr lang="en-US" sz="1050" dirty="0"/>
                        <a:t>through tummy time, crawling and play movement with both objects and adults. By creating games and providing opportunities for play both indoors and outdoors, adults can support children to develop their </a:t>
                      </a:r>
                      <a:r>
                        <a:rPr lang="en-US" sz="1050" b="1" dirty="0"/>
                        <a:t>core strength, stability, balance, spatial awareness</a:t>
                      </a:r>
                      <a:r>
                        <a:rPr lang="en-US" sz="1050" dirty="0"/>
                        <a:t>, co-ordination and agility. Gross motor skills provide the foundation for developing healthy bodies and social and emotional well-being. </a:t>
                      </a:r>
                      <a:r>
                        <a:rPr lang="en-US" sz="1050" b="1" dirty="0"/>
                        <a:t>Fine motor control and precision helps with hand-eye co-ordination</a:t>
                      </a:r>
                      <a:r>
                        <a:rPr lang="en-US" sz="1050" dirty="0"/>
                        <a:t>, which is later linked to </a:t>
                      </a:r>
                      <a:r>
                        <a:rPr lang="en-US" sz="1050" b="1" dirty="0"/>
                        <a:t>early literacy</a:t>
                      </a:r>
                      <a:r>
                        <a:rPr lang="en-US" sz="1050" dirty="0"/>
                        <a:t>. Repeated and varied opportunities to explore and play with small world activities, puzzles, arts and crafts and the practice of using small tools, with feedback and support from adults, allow children to develop </a:t>
                      </a:r>
                      <a:r>
                        <a:rPr lang="en-US" sz="1050" b="1" dirty="0"/>
                        <a:t>proficiency, control and confidence.</a:t>
                      </a:r>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989017">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Engage children in structured activities: guide them in what to draw, write or copy. Teach and model correct letter formation.</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Begin to form letters correctly Handle tools, objects, construction and malleable materials with increasing control</a:t>
                      </a:r>
                    </a:p>
                    <a:p>
                      <a:pPr algn="ctr"/>
                      <a:r>
                        <a:rPr lang="en-US" sz="800" dirty="0"/>
                        <a:t>Encourage children to draw freely.</a:t>
                      </a:r>
                    </a:p>
                    <a:p>
                      <a:pPr algn="ctr"/>
                      <a:r>
                        <a:rPr lang="en-US" sz="800" b="0" i="0" kern="1200" dirty="0">
                          <a:solidFill>
                            <a:schemeClr val="dk1"/>
                          </a:solidFill>
                          <a:effectLst/>
                          <a:latin typeface="+mn-lt"/>
                          <a:ea typeface="+mn-ea"/>
                          <a:cs typeface="+mn-cs"/>
                        </a:rPr>
                        <a:t>Holding Small Items / </a:t>
                      </a:r>
                    </a:p>
                    <a:p>
                      <a:pPr algn="ctr"/>
                      <a:r>
                        <a:rPr lang="en-US" sz="800" b="0" i="0" kern="1200" dirty="0">
                          <a:solidFill>
                            <a:schemeClr val="dk1"/>
                          </a:solidFill>
                          <a:effectLst/>
                          <a:latin typeface="+mn-lt"/>
                          <a:ea typeface="+mn-ea"/>
                          <a:cs typeface="+mn-cs"/>
                        </a:rPr>
                        <a:t>Button Clothing / </a:t>
                      </a:r>
                    </a:p>
                    <a:p>
                      <a:pPr algn="ctr"/>
                      <a:r>
                        <a:rPr lang="en-US" sz="800" b="0" i="0" kern="1200" dirty="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Hold pencil effectively with comfortable grip Forms recognisable letters most correctly formed</a:t>
                      </a:r>
                    </a:p>
                    <a:p>
                      <a:pPr algn="ctr"/>
                      <a:r>
                        <a:rPr lang="en-US" sz="800" dirty="0">
                          <a:solidFill>
                            <a:schemeClr val="tx1"/>
                          </a:solidFill>
                        </a:rPr>
                        <a:t>More Ideas here: </a:t>
                      </a:r>
                    </a:p>
                    <a:p>
                      <a:pPr algn="ctr"/>
                      <a:r>
                        <a:rPr lang="en-US" sz="800" dirty="0">
                          <a:solidFill>
                            <a:schemeClr val="tx1"/>
                          </a:solidFill>
                          <a:hlinkClick r:id="rId2"/>
                        </a:rPr>
                        <a:t>https://mrsunderwood.co.uk/product/50-fine-motor-activity-ideas/</a:t>
                      </a:r>
                      <a:r>
                        <a:rPr lang="en-US" sz="800" dirty="0">
                          <a:solidFill>
                            <a:schemeClr val="tx1"/>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Develop pencil grip and letter formation continually </a:t>
                      </a:r>
                    </a:p>
                    <a:p>
                      <a:pPr algn="ctr" fontAlgn="base"/>
                      <a:r>
                        <a:rPr lang="en-US" sz="800" b="0" i="0" kern="1200" dirty="0">
                          <a:solidFill>
                            <a:schemeClr val="dk1"/>
                          </a:solidFill>
                          <a:effectLst/>
                          <a:latin typeface="+mn-lt"/>
                          <a:ea typeface="+mn-ea"/>
                          <a:cs typeface="+mn-cs"/>
                        </a:rPr>
                        <a:t>Use one hand consistently for fine motor tasks</a:t>
                      </a:r>
                    </a:p>
                    <a:p>
                      <a:pPr algn="ctr" fontAlgn="base"/>
                      <a:r>
                        <a:rPr lang="en-US" sz="800" b="0" i="0" kern="1200" dirty="0">
                          <a:solidFill>
                            <a:schemeClr val="dk1"/>
                          </a:solidFill>
                          <a:effectLst/>
                          <a:latin typeface="+mn-lt"/>
                          <a:ea typeface="+mn-ea"/>
                          <a:cs typeface="+mn-cs"/>
                        </a:rPr>
                        <a:t>Cut along a straight line with scissors / </a:t>
                      </a:r>
                    </a:p>
                    <a:p>
                      <a:pPr algn="ctr" fontAlgn="base"/>
                      <a:r>
                        <a:rPr lang="en-US" sz="800" b="0" i="0" kern="1200" dirty="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GB" sz="800" dirty="0">
                          <a:solidFill>
                            <a:schemeClr val="tx1"/>
                          </a:solidFill>
                        </a:rPr>
                        <a:t>Form letters correctly</a:t>
                      </a:r>
                    </a:p>
                    <a:p>
                      <a:pPr algn="ctr" fontAlgn="base"/>
                      <a:r>
                        <a:rPr lang="en-US" sz="800" b="0" i="0" kern="1200" dirty="0">
                          <a:solidFill>
                            <a:schemeClr val="dk1"/>
                          </a:solidFill>
                          <a:effectLst/>
                          <a:latin typeface="+mn-lt"/>
                          <a:ea typeface="+mn-ea"/>
                          <a:cs typeface="+mn-cs"/>
                        </a:rPr>
                        <a:t>Copy a square</a:t>
                      </a:r>
                    </a:p>
                    <a:p>
                      <a:pPr algn="ctr" fontAlgn="base"/>
                      <a:r>
                        <a:rPr lang="en-US" sz="800" b="0" i="0" kern="1200" dirty="0">
                          <a:solidFill>
                            <a:schemeClr val="dk1"/>
                          </a:solidFill>
                          <a:effectLst/>
                          <a:latin typeface="+mn-lt"/>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mn-lt"/>
                          <a:ea typeface="+mn-ea"/>
                          <a:cs typeface="+mn-cs"/>
                        </a:rPr>
                        <a:t>Start to draw pictures that are recognisable / </a:t>
                      </a:r>
                    </a:p>
                    <a:p>
                      <a:pPr algn="ctr" fontAlgn="base"/>
                      <a:r>
                        <a:rPr lang="en-US" sz="800" b="0" i="0" kern="1200" dirty="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Cooperation games i.e. parachute games.</a:t>
                      </a:r>
                    </a:p>
                    <a:p>
                      <a:pPr algn="ctr"/>
                      <a:r>
                        <a:rPr lang="en-US" sz="800" dirty="0">
                          <a:solidFill>
                            <a:schemeClr val="tx1"/>
                          </a:solidFill>
                          <a:latin typeface="+mn-lt"/>
                          <a:cs typeface="Amatic SC" panose="00000500000000000000" pitchFamily="2" charset="-79"/>
                        </a:rPr>
                        <a:t>Climbing – outdoor equipment</a:t>
                      </a:r>
                    </a:p>
                    <a:p>
                      <a:pPr algn="ctr"/>
                      <a:r>
                        <a:rPr lang="en-US" sz="800" dirty="0">
                          <a:solidFill>
                            <a:schemeClr val="tx1"/>
                          </a:solidFill>
                          <a:latin typeface="+mn-lt"/>
                          <a:cs typeface="Amatic SC" panose="00000500000000000000" pitchFamily="2" charset="-79"/>
                        </a:rPr>
                        <a:t> Different ways of moving to be explored with children</a:t>
                      </a:r>
                    </a:p>
                    <a:p>
                      <a:pPr algn="ctr"/>
                      <a:r>
                        <a:rPr lang="en-US" sz="800" dirty="0">
                          <a:solidFill>
                            <a:schemeClr val="tx1"/>
                          </a:solidFill>
                          <a:latin typeface="+mn-lt"/>
                          <a:cs typeface="Amatic SC" panose="00000500000000000000" pitchFamily="2" charset="-79"/>
                        </a:rPr>
                        <a:t>Changing for PE / </a:t>
                      </a:r>
                      <a:r>
                        <a:rPr lang="en-US" sz="800" dirty="0"/>
                        <a:t>Help individual children to develop good personal hygiene. Acknowledge and praise their efforts. Provide regular reminders about thorough handwashing and toileting.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Crates play- climbing.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Provide a range of wheeled resources for children to balance, sit or ride on, or pull and push. Two-wheeled balance bikes and pedal bikes without </a:t>
                      </a:r>
                      <a:r>
                        <a:rPr lang="en-US" sz="800" dirty="0" err="1"/>
                        <a:t>stabilisers</a:t>
                      </a:r>
                      <a:r>
                        <a:rPr lang="en-US" sz="800" dirty="0"/>
                        <a:t>, skateboards, wheelbarrows, prams and carts are all good options</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Ball skills- aiming, dribbling, pushing, throwing &amp; catching, patting, or kicking</a:t>
                      </a:r>
                    </a:p>
                    <a:p>
                      <a:pPr algn="ctr"/>
                      <a:r>
                        <a:rPr lang="en-US" sz="800" dirty="0"/>
                        <a:t>Ensure that spaces are accessible to children with varying confidence levels, skills and needs. Provide a wide range of activities to support a broad range of abilities.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 moving to music </a:t>
                      </a:r>
                    </a:p>
                    <a:p>
                      <a:pPr marL="0" marR="0" lvl="0" indent="0" algn="ctr" rtl="0" eaLnBrk="1" fontAlgn="auto" latinLnBrk="0" hangingPunct="1">
                        <a:lnSpc>
                          <a:spcPct val="100000"/>
                        </a:lnSpc>
                        <a:spcBef>
                          <a:spcPts val="0"/>
                        </a:spcBef>
                        <a:spcAft>
                          <a:spcPts val="0"/>
                        </a:spcAft>
                        <a:buClrTx/>
                        <a:buSzTx/>
                        <a:buFontTx/>
                        <a:buNone/>
                      </a:pPr>
                      <a:r>
                        <a:rPr lang="en-US" sz="800" dirty="0">
                          <a:solidFill>
                            <a:schemeClr val="tx1"/>
                          </a:solidFill>
                          <a:latin typeface="+mn-lt"/>
                          <a:cs typeface="Amatic SC"/>
                        </a:rPr>
                        <a:t>Gymnastics/Balance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Balance- children moving with confidence </a:t>
                      </a:r>
                    </a:p>
                    <a:p>
                      <a:pPr algn="ctr"/>
                      <a:r>
                        <a:rPr lang="en-US" sz="800" dirty="0">
                          <a:solidFill>
                            <a:schemeClr val="tx1"/>
                          </a:solidFill>
                          <a:latin typeface="+mn-lt"/>
                          <a:cs typeface="Amatic SC" panose="00000500000000000000" pitchFamily="2" charset="-79"/>
                        </a:rPr>
                        <a:t>dance related activities </a:t>
                      </a:r>
                    </a:p>
                    <a:p>
                      <a:pPr algn="ctr"/>
                      <a:r>
                        <a:rPr lang="en-US" sz="800" dirty="0"/>
                        <a:t>Provide opportunities for children to, spin, rock, tilt, fall, slide and bounce. </a:t>
                      </a:r>
                    </a:p>
                    <a:p>
                      <a:pPr algn="ctr"/>
                      <a:r>
                        <a:rPr lang="en-US" sz="800" dirty="0"/>
                        <a:t>Use picture books and other resources to explain the importance of the different aspects of a healthy lifestyle.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Obstacle activities</a:t>
                      </a:r>
                    </a:p>
                    <a:p>
                      <a:pPr algn="ctr"/>
                      <a:r>
                        <a:rPr lang="en-US" sz="800" dirty="0">
                          <a:solidFill>
                            <a:schemeClr val="tx1"/>
                          </a:solidFill>
                          <a:latin typeface="+mn-lt"/>
                          <a:cs typeface="Amatic SC" panose="00000500000000000000" pitchFamily="2" charset="-79"/>
                        </a:rPr>
                        <a:t>children moving over, under, through and around equipment</a:t>
                      </a:r>
                    </a:p>
                    <a:p>
                      <a:pPr algn="ctr"/>
                      <a:r>
                        <a:rPr lang="en-US" sz="800" dirty="0"/>
                        <a:t>Encourage children to be highly active and get out of breath several times every day. Provide opportunities for children to, spin, rock, tilt, fall, slide and bounce. </a:t>
                      </a:r>
                    </a:p>
                    <a:p>
                      <a:pPr algn="ctr"/>
                      <a:r>
                        <a:rPr lang="en-US" sz="800" dirty="0">
                          <a:solidFill>
                            <a:schemeClr val="tx1"/>
                          </a:solidFill>
                          <a:latin typeface="+mn-lt"/>
                          <a:cs typeface="Amatic SC"/>
                        </a:rPr>
                        <a:t>Dance/moving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dirty="0">
                          <a:solidFill>
                            <a:schemeClr val="tx1"/>
                          </a:solidFill>
                          <a:latin typeface="+mn-lt"/>
                          <a:cs typeface="Amatic SC" panose="00000500000000000000" pitchFamily="2" charset="-79"/>
                        </a:rPr>
                        <a:t>Races /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Allow less competent and confident children to spend time initially observing and listening, without feeling pressured to join in. </a:t>
                      </a:r>
                    </a:p>
                    <a:p>
                      <a:pPr marL="0" marR="0" lvl="0" indent="0" algn="ctr" rtl="0" eaLnBrk="1" fontAlgn="auto" latinLnBrk="0" hangingPunct="1">
                        <a:lnSpc>
                          <a:spcPct val="100000"/>
                        </a:lnSpc>
                        <a:spcBef>
                          <a:spcPts val="0"/>
                        </a:spcBef>
                        <a:spcAft>
                          <a:spcPts val="0"/>
                        </a:spcAft>
                        <a:buClrTx/>
                        <a:buSzTx/>
                        <a:buFontTx/>
                        <a:buNone/>
                      </a:pPr>
                      <a:r>
                        <a:rPr lang="en-US" sz="800" dirty="0">
                          <a:solidFill>
                            <a:schemeClr val="tx1"/>
                          </a:solidFill>
                          <a:latin typeface="+mn-lt"/>
                          <a:cs typeface="Amatic SC"/>
                        </a:rPr>
                        <a:t>Gymnastics /Balance </a:t>
                      </a: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From Development Matters 20’:</a:t>
                      </a:r>
                    </a:p>
                    <a:p>
                      <a:pPr algn="ctr"/>
                      <a:r>
                        <a:rPr lang="en-US" sz="800" dirty="0"/>
                        <a:t>Revise and refine the fundamental movement skills they have already acquired: - rolling - crawling - walking - jumping - running - hopping - skipping – climbing</a:t>
                      </a:r>
                    </a:p>
                    <a:p>
                      <a:pPr algn="ctr"/>
                      <a:r>
                        <a:rPr lang="en-US" sz="800" dirty="0"/>
                        <a:t>Progress towards a more fluent style of moving, with developing control and grace.</a:t>
                      </a:r>
                    </a:p>
                    <a:p>
                      <a:pPr algn="ctr"/>
                      <a:r>
                        <a:rPr lang="en-US" sz="800" dirty="0"/>
                        <a:t>Develop the overall body strength, co-ordination, balance and agility needed to engage successfully with future physical education sessions and other physical disciplines including dance, gymnastics, sport and swimming.</a:t>
                      </a:r>
                    </a:p>
                    <a:p>
                      <a:pPr algn="ctr"/>
                      <a:r>
                        <a:rPr lang="en-US" sz="800" dirty="0"/>
                        <a:t>Develop their small motor skills so that they can use a range of tools competently, safely and confidently. Suggested tools: pencils for drawing and writing, paintbrushes, scissors, knives, forks and spoons. </a:t>
                      </a:r>
                    </a:p>
                    <a:p>
                      <a:pPr algn="ctr"/>
                      <a:r>
                        <a:rPr lang="en-US" sz="800" dirty="0"/>
                        <a:t>Use their core muscle strength to achieve a good posture when sitting at a table or sitting on the floor.</a:t>
                      </a:r>
                    </a:p>
                    <a:p>
                      <a:pPr algn="ctr"/>
                      <a:r>
                        <a:rPr lang="en-US" sz="800" dirty="0"/>
                        <a:t>Confidently and safely use a range of large and small apparatus indoors and outside, alone and in a group. Develop overall body-strength, balance, co-ordination and agility.</a:t>
                      </a:r>
                    </a:p>
                    <a:p>
                      <a:pPr algn="ctr"/>
                      <a:r>
                        <a:rPr lang="en-US" sz="800" dirty="0"/>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3" cstate="hqprint">
            <a:extLst>
              <a:ext uri="{BEBA8EAE-BF5A-486C-A8C5-ECC9F3942E4B}">
                <a14:imgProps xmlns:a14="http://schemas.microsoft.com/office/drawing/2010/main">
                  <a14:imgLayer r:embed="rId4">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58583089"/>
              </p:ext>
            </p:extLst>
          </p:nvPr>
        </p:nvGraphicFramePr>
        <p:xfrm>
          <a:off x="385894" y="719664"/>
          <a:ext cx="11459364" cy="5572252"/>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267890">
                <a:tc>
                  <a:txBody>
                    <a:bodyPr/>
                    <a:lstStyle/>
                    <a:p>
                      <a:pPr algn="ctr"/>
                      <a:endParaRPr lang="en-GB" sz="1200" b="1" dirty="0">
                        <a:latin typeface="Segoe Script"/>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bg1">
                              <a:lumMod val="50000"/>
                            </a:schemeClr>
                          </a:solidFill>
                          <a:latin typeface="Segoe Script"/>
                          <a:cs typeface="Amatic SC"/>
                        </a:rPr>
                        <a:t>Autumn 1</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chemeClr val="bg1">
                              <a:lumMod val="50000"/>
                            </a:schemeClr>
                          </a:solidFill>
                          <a:latin typeface="Segoe Script"/>
                          <a:cs typeface="Amatic SC"/>
                        </a:rPr>
                        <a:t>Autumn 2</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solidFill>
                            <a:schemeClr val="bg1">
                              <a:lumMod val="50000"/>
                            </a:schemeClr>
                          </a:solidFill>
                          <a:latin typeface="Segoe Script"/>
                          <a:cs typeface="Amatic SC"/>
                        </a:rPr>
                        <a:t>Spring 1</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solidFill>
                            <a:schemeClr val="bg1">
                              <a:lumMod val="50000"/>
                            </a:schemeClr>
                          </a:solidFill>
                          <a:latin typeface="Segoe Script"/>
                          <a:cs typeface="Amatic SC"/>
                        </a:rPr>
                        <a:t>Spring 2</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solidFill>
                            <a:schemeClr val="bg1">
                              <a:lumMod val="50000"/>
                            </a:schemeClr>
                          </a:solidFill>
                          <a:latin typeface="Segoe Script"/>
                          <a:cs typeface="Amatic SC"/>
                        </a:rPr>
                        <a:t>Summer 1</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b="1" dirty="0">
                          <a:solidFill>
                            <a:schemeClr val="bg1">
                              <a:lumMod val="50000"/>
                            </a:schemeClr>
                          </a:solidFill>
                          <a:latin typeface="Segoe Script"/>
                          <a:cs typeface="Amatic SC"/>
                        </a:rPr>
                        <a:t>Summer 2</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200" b="1" dirty="0">
                          <a:latin typeface="Segoe Script"/>
                          <a:cs typeface="Amatic SC"/>
                        </a:rPr>
                        <a:t>General Themes </a:t>
                      </a:r>
                      <a:endParaRPr lang="en-GB" sz="12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latin typeface="Segoe Script"/>
                          <a:cs typeface="Amatic SC"/>
                        </a:rPr>
                        <a:t>All About me!</a:t>
                      </a:r>
                    </a:p>
                    <a:p>
                      <a:pPr lvl="0" algn="ctr">
                        <a:buNone/>
                      </a:pPr>
                      <a:endParaRPr lang="en-US" sz="1200" b="1" dirty="0">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1600" b="1" dirty="0">
                          <a:latin typeface="Segoe Script"/>
                          <a:cs typeface="Amatic SC"/>
                        </a:rPr>
                        <a:t>Literacy</a:t>
                      </a:r>
                    </a:p>
                    <a:p>
                      <a:pPr algn="ctr"/>
                      <a:endParaRPr lang="en-US" sz="1200" b="0" dirty="0">
                        <a:latin typeface="Segoe Script"/>
                        <a:cs typeface="Amatic SC"/>
                      </a:endParaRPr>
                    </a:p>
                    <a:p>
                      <a:pPr algn="ctr"/>
                      <a:r>
                        <a:rPr lang="en-US" sz="1200" b="1" dirty="0">
                          <a:latin typeface="Segoe Script"/>
                          <a:cs typeface="Amatic SC"/>
                        </a:rPr>
                        <a:t>Comprehension</a:t>
                      </a:r>
                    </a:p>
                    <a:p>
                      <a:pPr algn="ctr"/>
                      <a:r>
                        <a:rPr lang="en-US" sz="1200" b="1" dirty="0">
                          <a:latin typeface="Segoe Script"/>
                          <a:cs typeface="Amatic SC"/>
                        </a:rPr>
                        <a:t>- Developing a passion for reading</a:t>
                      </a:r>
                    </a:p>
                    <a:p>
                      <a:pPr algn="ctr"/>
                      <a:r>
                        <a:rPr lang="en-US" sz="800" b="0" dirty="0">
                          <a:latin typeface="+mn-lt"/>
                          <a:cs typeface="Amatic SC" panose="00000500000000000000" pitchFamily="2" charset="-79"/>
                        </a:rPr>
                        <a:t>Children will visit the library weekly </a:t>
                      </a:r>
                    </a:p>
                    <a:p>
                      <a:pPr algn="ctr"/>
                      <a:endParaRPr lang="en-US" sz="2800" b="0" dirty="0">
                        <a:latin typeface="Amatic SC" panose="00000500000000000000" pitchFamily="2" charset="-79"/>
                        <a:cs typeface="Amatic SC" panose="00000500000000000000" pitchFamily="2" charset="-79"/>
                      </a:endParaRPr>
                    </a:p>
                    <a:p>
                      <a:pPr algn="ctr"/>
                      <a:r>
                        <a:rPr lang="en-US" sz="1200" b="1" dirty="0">
                          <a:latin typeface="Segoe Script"/>
                          <a:cs typeface="Amatic SC"/>
                        </a:rPr>
                        <a:t>Word</a:t>
                      </a:r>
                    </a:p>
                    <a:p>
                      <a:pPr algn="ctr"/>
                      <a:r>
                        <a:rPr lang="en-US" sz="1200" b="1" dirty="0">
                          <a:latin typeface="Segoe Script"/>
                          <a:cs typeface="Amatic SC"/>
                        </a:rPr>
                        <a:t> Reading </a:t>
                      </a:r>
                    </a:p>
                    <a:p>
                      <a:pPr algn="ctr"/>
                      <a:r>
                        <a:rPr lang="en-US" sz="800" b="0" i="0" kern="1200" dirty="0">
                          <a:solidFill>
                            <a:schemeClr val="dk1"/>
                          </a:solidFill>
                          <a:effectLst/>
                          <a:latin typeface="+mn-lt"/>
                          <a:ea typeface="+mn-ea"/>
                          <a:cs typeface="+mn-cs"/>
                        </a:rPr>
                        <a:t>Children will be working in different groups for phonics. SH – Focus on consolidation of set 1 sounds and Set 2 Sounds, Green words . Ditty sheets, introduction of Red Ditty Books and Purple books for more confident readers.</a:t>
                      </a:r>
                      <a:endParaRPr lang="en-GB" sz="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It is crucial for children to develop </a:t>
                      </a:r>
                      <a:r>
                        <a:rPr lang="en-US" sz="800" b="1" dirty="0"/>
                        <a:t>a life-long love of reading</a:t>
                      </a:r>
                      <a:r>
                        <a:rPr lang="en-US" sz="800" dirty="0"/>
                        <a:t>. Reading consists of two dimensions: </a:t>
                      </a:r>
                      <a:r>
                        <a:rPr lang="en-US" sz="800" b="1" dirty="0"/>
                        <a:t>language comprehension and word reading</a:t>
                      </a:r>
                      <a:r>
                        <a:rPr lang="en-US" sz="800" dirty="0"/>
                        <a:t>. Language comprehension (necessary for both reading and writing) starts from birth. It only develops when adults talk with children about the world around them and the books (stories and non-fiction) they read with them, and </a:t>
                      </a:r>
                      <a:r>
                        <a:rPr lang="en-US" sz="800" b="1" dirty="0"/>
                        <a:t>enjoy rhymes, poems and songs together</a:t>
                      </a:r>
                      <a:r>
                        <a:rPr lang="en-US" sz="800" dirty="0"/>
                        <a:t>. Skilled word reading, taught later, involves both the speedy working out of the pronunciation of unfamiliar printed words (</a:t>
                      </a:r>
                      <a:r>
                        <a:rPr lang="en-US" sz="800" b="1" dirty="0"/>
                        <a:t>decoding)</a:t>
                      </a:r>
                      <a:r>
                        <a:rPr lang="en-US" sz="800" dirty="0"/>
                        <a:t> and the </a:t>
                      </a:r>
                      <a:r>
                        <a:rPr lang="en-US" sz="800" b="1" dirty="0"/>
                        <a:t>speedy recognition of familiar printed words. </a:t>
                      </a:r>
                      <a:r>
                        <a:rPr lang="en-US" sz="800" dirty="0"/>
                        <a:t>Writing involves</a:t>
                      </a:r>
                      <a:r>
                        <a:rPr lang="en-US" sz="800" b="1" dirty="0"/>
                        <a:t> transcription </a:t>
                      </a:r>
                      <a:r>
                        <a:rPr lang="en-US" sz="800" dirty="0"/>
                        <a:t>(spelling and handwriting) and composition (articulating ideas and structuring them in speech, before writing)</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rPr>
                        <a:t>Joining in with rhymes and showing an interest in stories with repeated refrains.  Environment print. Having a favourite story/rhyme. </a:t>
                      </a:r>
                      <a:r>
                        <a:rPr lang="en-US" sz="800" dirty="0"/>
                        <a:t>Understand the five key concepts about print: - print has meaning - print can have different purposes - we read English text from left to right and from top to bottom - the names of the different parts of a book</a:t>
                      </a:r>
                      <a:endParaRPr lang="en-US" sz="800" dirty="0">
                        <a:solidFill>
                          <a:schemeClr val="tx1"/>
                        </a:solidFill>
                      </a:endParaRPr>
                    </a:p>
                    <a:p>
                      <a:pPr algn="ctr"/>
                      <a:r>
                        <a:rPr lang="en-US" sz="800" dirty="0">
                          <a:solidFill>
                            <a:schemeClr val="tx1"/>
                          </a:solidFill>
                        </a:rPr>
                        <a:t>Sequencing familiar stories through the use of pictures to tell the story. Recognising initial sounds. Name writing activities. </a:t>
                      </a:r>
                      <a:r>
                        <a:rPr lang="en-US" sz="800" dirty="0"/>
                        <a:t>Engage in extended conversations about stories, learning new vocabulary.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dirty="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dirty="0">
                          <a:solidFill>
                            <a:schemeClr val="tx1"/>
                          </a:solidFill>
                        </a:rPr>
                        <a:t>Making up stories with themselves as the main character – Using Tales Toolkit strategy. Encourage children to record stories through picture drawing/mark making for LAs. </a:t>
                      </a:r>
                    </a:p>
                    <a:p>
                      <a:pPr algn="ctr">
                        <a:lnSpc>
                          <a:spcPct val="107000"/>
                        </a:lnSpc>
                        <a:spcAft>
                          <a:spcPts val="800"/>
                        </a:spcAft>
                      </a:pPr>
                      <a:r>
                        <a:rPr lang="en-US" sz="800" dirty="0"/>
                        <a:t>Read simple phrases and sentences made up of words with known letter–sound correspondences and, where necessary, a few exception words. Read a few common exception words matched to RWI. Make the books available for children to share at school and at home. Avoid asking children to read books at home they cannot yet read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rPr>
                        <a:t>Information leaflets about animals in the garden/plants and growing.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Re-read books to build up their confidence in word reading, their fluency and their understanding and enjoyment. World Book Day </a:t>
                      </a:r>
                    </a:p>
                    <a:p>
                      <a:pPr algn="ctr">
                        <a:lnSpc>
                          <a:spcPct val="107000"/>
                        </a:lnSpc>
                        <a:spcAft>
                          <a:spcPts val="800"/>
                        </a:spcAft>
                      </a:pPr>
                      <a:r>
                        <a:rPr lang="en-US" sz="800" dirty="0">
                          <a:solidFill>
                            <a:schemeClr val="tx1"/>
                          </a:solidFill>
                        </a:rPr>
                        <a:t>Timeline of how plants grow. </a:t>
                      </a:r>
                    </a:p>
                    <a:p>
                      <a:pPr algn="ctr">
                        <a:lnSpc>
                          <a:spcPct val="107000"/>
                        </a:lnSpc>
                        <a:spcAft>
                          <a:spcPts val="800"/>
                        </a:spcAft>
                      </a:pPr>
                      <a:r>
                        <a:rPr lang="en-US" sz="800" dirty="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They develop their own narratives and explanations by connecting ideas or events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Stories from other cultures and traditions </a:t>
                      </a:r>
                    </a:p>
                    <a:p>
                      <a:pPr algn="ctr">
                        <a:lnSpc>
                          <a:spcPct val="107000"/>
                        </a:lnSpc>
                        <a:spcAft>
                          <a:spcPts val="800"/>
                        </a:spcAft>
                      </a:pPr>
                      <a:r>
                        <a:rPr lang="en-US" sz="800" dirty="0"/>
                        <a:t>Retell a story with actions and / or picture prompts as part of a group - Use story language when acting out a narrative. Rhyming words. </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Parents reading stories </a:t>
                      </a:r>
                    </a:p>
                    <a:p>
                      <a:pPr algn="ctr">
                        <a:lnSpc>
                          <a:spcPct val="107000"/>
                        </a:lnSpc>
                        <a:spcAft>
                          <a:spcPts val="800"/>
                        </a:spcAft>
                      </a:pPr>
                      <a:r>
                        <a:rPr lang="en-US" sz="800" dirty="0"/>
                        <a:t>Can explain the main events of a story - Can draw pictures of characters/ event / setting in a story. May include labels, sentences or captions.</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Role play area – book characters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Pajamarama Day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800"/>
                        </a:spcAft>
                      </a:pPr>
                      <a:r>
                        <a:rPr lang="en-US" sz="800" dirty="0"/>
                        <a:t>Can draw pictures of characters/ event / setting in a story</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a:t>Listen to stories, accurately anticipating key events &amp; respond to what they hear with relevant comments, questions and reactions. </a:t>
                      </a:r>
                    </a:p>
                    <a:p>
                      <a:pPr algn="ctr">
                        <a:lnSpc>
                          <a:spcPct val="107000"/>
                        </a:lnSpc>
                        <a:spcAft>
                          <a:spcPts val="800"/>
                        </a:spcAft>
                      </a:pPr>
                      <a:r>
                        <a:rPr lang="en-US" sz="800" dirty="0"/>
                        <a:t>Make predictions</a:t>
                      </a:r>
                    </a:p>
                    <a:p>
                      <a:pPr algn="ctr">
                        <a:lnSpc>
                          <a:spcPct val="107000"/>
                        </a:lnSpc>
                        <a:spcAft>
                          <a:spcPts val="800"/>
                        </a:spcAft>
                      </a:pPr>
                      <a:r>
                        <a:rPr lang="en-US" sz="800" dirty="0"/>
                        <a:t>Beginning to understand that a non-fiction is a non-story- it gives information instead. Fiction means story. - Can point to front cover, back cover, spine, blurb, illustration, illustrator, author and title.</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Sort books into categories.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dirty="0">
                          <a:solidFill>
                            <a:schemeClr val="tx1"/>
                          </a:solidFill>
                          <a:effectLst/>
                          <a:latin typeface="+mn-lt"/>
                          <a:ea typeface="+mn-ea"/>
                          <a:cs typeface="Amatic SC" panose="00000500000000000000" pitchFamily="2" charset="-79"/>
                        </a:rPr>
                        <a:t>Phonic Sounds: </a:t>
                      </a:r>
                      <a:r>
                        <a:rPr lang="en-GB" sz="800" b="0" kern="1200" dirty="0">
                          <a:solidFill>
                            <a:schemeClr val="tx1"/>
                          </a:solidFill>
                          <a:effectLst/>
                          <a:latin typeface="+mn-lt"/>
                          <a:ea typeface="+mn-ea"/>
                          <a:cs typeface="Amatic SC" panose="00000500000000000000" pitchFamily="2" charset="-79"/>
                        </a:rPr>
                        <a:t>Unlocking</a:t>
                      </a:r>
                      <a:r>
                        <a:rPr lang="en-GB" sz="800" b="0" kern="1200" baseline="0" dirty="0">
                          <a:solidFill>
                            <a:schemeClr val="tx1"/>
                          </a:solidFill>
                          <a:effectLst/>
                          <a:latin typeface="+mn-lt"/>
                          <a:ea typeface="+mn-ea"/>
                          <a:cs typeface="Amatic SC" panose="00000500000000000000" pitchFamily="2" charset="-79"/>
                        </a:rPr>
                        <a:t> Letters and Sounds Phase 1 &amp; 2</a:t>
                      </a:r>
                      <a:endParaRPr lang="en-GB" sz="800" kern="1200" dirty="0">
                        <a:solidFill>
                          <a:schemeClr val="tx1"/>
                        </a:solidFill>
                        <a:effectLst/>
                        <a:latin typeface="+mn-lt"/>
                        <a:ea typeface="+mn-ea"/>
                        <a:cs typeface="Amatic SC" panose="00000500000000000000" pitchFamily="2" charset="-79"/>
                      </a:endParaRPr>
                    </a:p>
                    <a:p>
                      <a:pPr algn="ctr"/>
                      <a:r>
                        <a:rPr lang="en-GB" sz="800" b="1" kern="1200" dirty="0">
                          <a:solidFill>
                            <a:schemeClr val="tx1"/>
                          </a:solidFill>
                          <a:effectLst/>
                          <a:latin typeface="+mn-lt"/>
                          <a:ea typeface="+mn-ea"/>
                          <a:cs typeface="Amatic SC" panose="00000500000000000000" pitchFamily="2" charset="-79"/>
                        </a:rPr>
                        <a:t>Reading: </a:t>
                      </a:r>
                      <a:r>
                        <a:rPr lang="en-GB" sz="800" kern="1200" dirty="0">
                          <a:solidFill>
                            <a:schemeClr val="tx1"/>
                          </a:solidFill>
                          <a:effectLst/>
                          <a:latin typeface="+mn-lt"/>
                          <a:ea typeface="+mn-ea"/>
                          <a:cs typeface="Amatic SC" panose="00000500000000000000" pitchFamily="2" charset="-79"/>
                        </a:rPr>
                        <a:t>Initial sounds, oral blending, CVC sounds, reciting know stories, listening to stories with attention and recall.</a:t>
                      </a:r>
                    </a:p>
                    <a:p>
                      <a:pPr algn="ctr"/>
                      <a:r>
                        <a:rPr lang="en-US" sz="800" dirty="0">
                          <a:solidFill>
                            <a:schemeClr val="tx1"/>
                          </a:solidFill>
                        </a:rPr>
                        <a:t>Help children to read the sounds speedily. This will make sound-blending easier</a:t>
                      </a:r>
                    </a:p>
                    <a:p>
                      <a:pPr algn="ctr"/>
                      <a:r>
                        <a:rPr lang="en-US" sz="800" dirty="0"/>
                        <a:t>Listen to children read aloud, ensuring books are consistent with their developing phonic knowledge</a:t>
                      </a:r>
                      <a:endParaRPr lang="en-GB" sz="800" kern="1200" dirty="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Unlocking Letters</a:t>
                      </a:r>
                      <a:r>
                        <a:rPr lang="en-GB" sz="800" baseline="0" dirty="0">
                          <a:solidFill>
                            <a:schemeClr val="tx1"/>
                          </a:solidFill>
                          <a:effectLst/>
                          <a:latin typeface="+mn-lt"/>
                          <a:ea typeface="Calibri" panose="020F0502020204030204" pitchFamily="34" charset="0"/>
                          <a:cs typeface="Amatic SC" panose="00000500000000000000" pitchFamily="2" charset="-79"/>
                        </a:rPr>
                        <a:t> and Sounds Phase 2 &amp; 3</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Blending CVC sounds, rhyming, alliteration, knows that print is read from left to right. Spotting diagraphs in words. </a:t>
                      </a:r>
                    </a:p>
                    <a:p>
                      <a:pPr algn="ctr">
                        <a:lnSpc>
                          <a:spcPct val="107000"/>
                        </a:lnSpc>
                        <a:spcAft>
                          <a:spcPts val="800"/>
                        </a:spcAft>
                      </a:pPr>
                      <a:r>
                        <a:rPr lang="en-US" sz="800" dirty="0"/>
                        <a:t>Show children how to touch each finger as they say each sound. For exception words such as ‘the’ and ‘said’, help children identify the sound that is tricky to spell.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Unlocking Letters and Sounds Phase 3</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Rhyming strings, common theme in traditional tales, identifying characters and settings.</a:t>
                      </a:r>
                    </a:p>
                    <a:p>
                      <a:pPr algn="ctr">
                        <a:lnSpc>
                          <a:spcPct val="107000"/>
                        </a:lnSpc>
                        <a:spcAft>
                          <a:spcPts val="800"/>
                        </a:spcAft>
                      </a:pPr>
                      <a:r>
                        <a:rPr lang="en-US" sz="800" dirty="0"/>
                        <a:t>Help children to become familiar with letter groups, such as ‘</a:t>
                      </a:r>
                      <a:r>
                        <a:rPr lang="en-US" sz="800" dirty="0" err="1"/>
                        <a:t>th</a:t>
                      </a:r>
                      <a:r>
                        <a:rPr lang="en-US" sz="800" dirty="0"/>
                        <a:t>’, </a:t>
                      </a:r>
                      <a:r>
                        <a:rPr lang="en-US" sz="800" dirty="0" err="1"/>
                        <a:t>‘sh</a:t>
                      </a:r>
                      <a:r>
                        <a:rPr lang="en-US" sz="800" dirty="0"/>
                        <a:t>’, ‘</a:t>
                      </a:r>
                      <a:r>
                        <a:rPr lang="en-US" sz="800" dirty="0" err="1"/>
                        <a:t>ch</a:t>
                      </a:r>
                      <a:r>
                        <a:rPr lang="en-US" sz="800" dirty="0"/>
                        <a:t>’, ‘</a:t>
                      </a:r>
                      <a:r>
                        <a:rPr lang="en-US" sz="800" dirty="0" err="1"/>
                        <a:t>ee</a:t>
                      </a:r>
                      <a:r>
                        <a:rPr lang="en-US" sz="800" dirty="0"/>
                        <a:t>’ ‘or’ ‘</a:t>
                      </a:r>
                      <a:r>
                        <a:rPr lang="en-US" sz="800" dirty="0" err="1"/>
                        <a:t>igh</a:t>
                      </a:r>
                      <a:r>
                        <a:rPr lang="en-US" sz="800" dirty="0"/>
                        <a:t>’. Provide opportunities for children to read words containing familiar letter groups: ‘that’, ‘shop’, ‘chin’, ‘feet’, ‘storm’, ‘night’.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Unlocking Letters and Sounds Phase 3 &amp; Phase 4</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Story structure-beginning, middle, end. Innovating and retelling stories to an audience, non-fiction books.</a:t>
                      </a:r>
                    </a:p>
                    <a:p>
                      <a:pPr algn="ctr">
                        <a:lnSpc>
                          <a:spcPct val="107000"/>
                        </a:lnSpc>
                        <a:spcAft>
                          <a:spcPts val="800"/>
                        </a:spcAft>
                      </a:pPr>
                      <a:r>
                        <a:rPr lang="en-US" sz="800" dirty="0"/>
                        <a:t>Listen to children read some longer words made up of letter-sound correspondences they know: ‘rabbit’, ‘himself’, ‘jumping’. </a:t>
                      </a:r>
                      <a:endParaRPr lang="en-GB" sz="8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Children should not be required to use other strategies to work out words.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Unlocking</a:t>
                      </a:r>
                      <a:r>
                        <a:rPr lang="en-GB" sz="800" baseline="0" dirty="0">
                          <a:solidFill>
                            <a:schemeClr val="tx1"/>
                          </a:solidFill>
                          <a:effectLst/>
                          <a:latin typeface="+mn-lt"/>
                          <a:ea typeface="Calibri" panose="020F0502020204030204" pitchFamily="34" charset="0"/>
                          <a:cs typeface="Amatic SC" panose="00000500000000000000" pitchFamily="2" charset="-79"/>
                        </a:rPr>
                        <a:t> Letters and Sounds Phase 4 &amp; Phase 5</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Non-fiction texts, Internal blending, Naming letters of the alphabet. Distinguishing capital letters and lower case letters. </a:t>
                      </a:r>
                    </a:p>
                    <a:p>
                      <a:pPr algn="ctr">
                        <a:lnSpc>
                          <a:spcPct val="107000"/>
                        </a:lnSpc>
                        <a:spcAft>
                          <a:spcPts val="800"/>
                        </a:spcAft>
                      </a:pPr>
                      <a:r>
                        <a:rPr lang="en-US" sz="800" dirty="0"/>
                        <a:t>Note correspondences between letters and sounds that are unusual or that they have not yet been taught, such as ‘do’, ‘said’, ‘were’.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Unlocking</a:t>
                      </a:r>
                      <a:r>
                        <a:rPr lang="en-GB" sz="800" baseline="0" dirty="0">
                          <a:solidFill>
                            <a:schemeClr val="tx1"/>
                          </a:solidFill>
                          <a:effectLst/>
                          <a:latin typeface="+mn-lt"/>
                          <a:ea typeface="Calibri" panose="020F0502020204030204" pitchFamily="34" charset="0"/>
                          <a:cs typeface="Amatic SC" panose="00000500000000000000" pitchFamily="2" charset="-79"/>
                        </a:rPr>
                        <a:t> Letters and Sounds Phase 5</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Reading simple sentences with fluency. Reading CVCC and CCVC words confidently. </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End of term assessments</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Transition work with Year 1 staff </a:t>
                      </a: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46475793"/>
              </p:ext>
            </p:extLst>
          </p:nvPr>
        </p:nvGraphicFramePr>
        <p:xfrm>
          <a:off x="366318" y="738067"/>
          <a:ext cx="11459364" cy="459880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sz="1200" b="1" dirty="0">
                        <a:latin typeface="Segoe Script"/>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bg1">
                              <a:lumMod val="50000"/>
                            </a:schemeClr>
                          </a:solidFill>
                          <a:latin typeface="Segoe Script"/>
                          <a:cs typeface="Amatic SC"/>
                        </a:rPr>
                        <a:t>Autumn 1</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chemeClr val="bg1">
                              <a:lumMod val="50000"/>
                            </a:schemeClr>
                          </a:solidFill>
                          <a:latin typeface="Segoe Script"/>
                          <a:cs typeface="Amatic SC"/>
                        </a:rPr>
                        <a:t>Autumn 2</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solidFill>
                            <a:schemeClr val="bg1">
                              <a:lumMod val="50000"/>
                            </a:schemeClr>
                          </a:solidFill>
                          <a:latin typeface="Segoe Script"/>
                          <a:cs typeface="Amatic SC"/>
                        </a:rPr>
                        <a:t>Spring 1</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solidFill>
                            <a:schemeClr val="bg1">
                              <a:lumMod val="50000"/>
                            </a:schemeClr>
                          </a:solidFill>
                          <a:latin typeface="Segoe Script"/>
                          <a:cs typeface="Amatic SC"/>
                        </a:rPr>
                        <a:t>Spring 2</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solidFill>
                            <a:schemeClr val="bg1">
                              <a:lumMod val="50000"/>
                            </a:schemeClr>
                          </a:solidFill>
                          <a:latin typeface="Segoe Script"/>
                          <a:cs typeface="Amatic SC"/>
                        </a:rPr>
                        <a:t>Summer 1</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b="1" dirty="0">
                          <a:solidFill>
                            <a:schemeClr val="bg1">
                              <a:lumMod val="50000"/>
                            </a:schemeClr>
                          </a:solidFill>
                          <a:latin typeface="Segoe Script"/>
                          <a:cs typeface="Amatic SC"/>
                        </a:rPr>
                        <a:t>Summer 2</a:t>
                      </a:r>
                      <a:endParaRPr lang="en-GB" sz="1200" b="1">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200" b="1" dirty="0">
                          <a:latin typeface="Segoe Script"/>
                          <a:cs typeface="Amatic SC"/>
                        </a:rPr>
                        <a:t>General Themes </a:t>
                      </a:r>
                      <a:endParaRPr lang="en-GB" sz="12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1200" b="1" dirty="0">
                          <a:latin typeface="Segoe Script"/>
                          <a:cs typeface="Amatic SC"/>
                        </a:rPr>
                        <a:t>Writing </a:t>
                      </a:r>
                    </a:p>
                    <a:p>
                      <a:pPr algn="ctr"/>
                      <a:endParaRPr lang="en-US" sz="1100" b="0" dirty="0">
                        <a:latin typeface="Calibri"/>
                        <a:cs typeface="Amatic SC"/>
                      </a:endParaRPr>
                    </a:p>
                    <a:p>
                      <a:pPr algn="ctr"/>
                      <a:r>
                        <a:rPr lang="en-US" sz="1100" b="0" dirty="0">
                          <a:latin typeface="Calibri"/>
                          <a:cs typeface="Amatic SC"/>
                        </a:rPr>
                        <a:t>Texts may change due to children’s interests </a:t>
                      </a:r>
                    </a:p>
                    <a:p>
                      <a:pPr algn="ctr"/>
                      <a:endParaRPr lang="en-US" sz="1100" b="0" dirty="0">
                        <a:latin typeface="Calibri"/>
                        <a:cs typeface="Amatic SC"/>
                      </a:endParaRPr>
                    </a:p>
                    <a:p>
                      <a:pPr algn="ctr"/>
                      <a:r>
                        <a:rPr lang="en-US" sz="900" dirty="0">
                          <a:latin typeface="+mn-lt"/>
                        </a:rPr>
                        <a:t>Only ask children to write sentences when they have sufficient knowledge of letter-sound correspondences.</a:t>
                      </a:r>
                      <a:endParaRPr lang="en-GB"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Amatic SC"/>
                        </a:rPr>
                        <a:t>Texts as a Stimulus:</a:t>
                      </a:r>
                    </a:p>
                    <a:p>
                      <a:pPr marL="0" marR="0" lvl="0" indent="0" algn="ctr">
                        <a:lnSpc>
                          <a:spcPct val="100000"/>
                        </a:lnSpc>
                        <a:spcBef>
                          <a:spcPts val="0"/>
                        </a:spcBef>
                        <a:spcAft>
                          <a:spcPts val="0"/>
                        </a:spcAft>
                        <a:buNone/>
                      </a:pPr>
                      <a:r>
                        <a:rPr lang="en-US" sz="1000" b="0" i="0" u="none" strike="noStrike" kern="1200" noProof="0" dirty="0">
                          <a:solidFill>
                            <a:schemeClr val="tx1"/>
                          </a:solidFill>
                          <a:effectLst/>
                          <a:latin typeface="Calibri"/>
                        </a:rPr>
                        <a:t>Owl Babies </a:t>
                      </a:r>
                      <a:endParaRPr lang="en-US" sz="1000" b="0" i="0" u="none" strike="noStrike" kern="1200" noProof="0" dirty="0">
                        <a:solidFill>
                          <a:srgbClr val="000000"/>
                        </a:solidFill>
                        <a:effectLst/>
                        <a:latin typeface="Calibri"/>
                      </a:endParaRPr>
                    </a:p>
                    <a:p>
                      <a:pPr lvl="0" algn="ctr">
                        <a:buNone/>
                      </a:pPr>
                      <a:r>
                        <a:rPr lang="en-US" sz="1000" b="0" i="0" u="none" strike="noStrike" kern="1200" noProof="0" dirty="0">
                          <a:solidFill>
                            <a:schemeClr val="tx1"/>
                          </a:solidFill>
                          <a:effectLst/>
                          <a:latin typeface="Calibri"/>
                        </a:rPr>
                        <a:t>The Rainbow Fish </a:t>
                      </a:r>
                      <a:endParaRPr lang="en-US" sz="1000" b="0" i="0" u="none" strike="noStrike" kern="1200" noProof="0" dirty="0">
                        <a:solidFill>
                          <a:srgbClr val="000000"/>
                        </a:solidFill>
                        <a:effectLst/>
                        <a:latin typeface="Calibri"/>
                      </a:endParaRPr>
                    </a:p>
                    <a:p>
                      <a:pPr lvl="0" algn="ctr">
                        <a:buNone/>
                      </a:pPr>
                      <a:r>
                        <a:rPr lang="en-US" sz="1000" b="0" i="0" u="none" strike="noStrike" kern="1200" noProof="0" dirty="0">
                          <a:solidFill>
                            <a:schemeClr val="tx1"/>
                          </a:solidFill>
                          <a:effectLst/>
                          <a:latin typeface="Calibri"/>
                        </a:rPr>
                        <a:t>Stick man</a:t>
                      </a:r>
                      <a:endParaRPr lang="en-GB" dirty="0"/>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rtl="0" eaLnBrk="1" fontAlgn="base" latinLnBrk="0" hangingPunct="1">
                        <a:lnSpc>
                          <a:spcPct val="100000"/>
                        </a:lnSpc>
                        <a:spcBef>
                          <a:spcPts val="0"/>
                        </a:spcBef>
                        <a:spcAft>
                          <a:spcPts val="0"/>
                        </a:spcAft>
                        <a:buClrTx/>
                        <a:buSzTx/>
                        <a:buFontTx/>
                        <a:buNone/>
                      </a:pPr>
                      <a:r>
                        <a:rPr lang="en-GB" sz="1100" kern="1200" dirty="0">
                          <a:solidFill>
                            <a:schemeClr val="tx1"/>
                          </a:solidFill>
                          <a:effectLst/>
                          <a:latin typeface="+mn-lt"/>
                          <a:ea typeface="+mn-ea"/>
                          <a:cs typeface="Amatic SC"/>
                        </a:rPr>
                        <a:t>Writing activities linked to books focused on initial sounds, rhyming words and CVC words. </a:t>
                      </a: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Writing initial sounds and simple captions.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Use initial sounds to label characters / images. Silly soup. </a:t>
                      </a:r>
                      <a:r>
                        <a:rPr lang="en-GB" sz="1100" dirty="0">
                          <a:solidFill>
                            <a:schemeClr val="bg1">
                              <a:lumMod val="50000"/>
                            </a:schemeClr>
                          </a:solidFill>
                        </a:rPr>
                        <a:t>Names Labels. Captions Lists Diagrams Messages – Create a Message centre! </a:t>
                      </a: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Goldilocks and the Three Bears</a:t>
                      </a:r>
                      <a:endParaRPr lang="en-US" sz="1000" b="0" i="0" u="none" strike="noStrike" noProof="0" dirty="0">
                        <a:solidFill>
                          <a:srgbClr val="000000"/>
                        </a:solidFill>
                        <a:latin typeface="Calibri"/>
                      </a:endParaRP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Little Red Hen </a:t>
                      </a:r>
                      <a:endParaRPr lang="en-US" sz="1000" b="0" i="0" u="none" strike="noStrike" noProof="0">
                        <a:solidFill>
                          <a:srgbClr val="000000"/>
                        </a:solidFill>
                        <a:latin typeface="Calibri"/>
                      </a:endParaRP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Gingerbread man </a:t>
                      </a:r>
                      <a:endParaRPr lang="en-US" sz="1000" b="0" i="0" u="none" strike="noStrike" noProof="0">
                        <a:solidFill>
                          <a:srgbClr val="000000"/>
                        </a:solidFill>
                        <a:latin typeface="Calibri"/>
                      </a:endParaRP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Three Little Pigs </a:t>
                      </a:r>
                      <a:endParaRPr lang="en-US" dirty="0"/>
                    </a:p>
                    <a:p>
                      <a:pPr algn="ctr">
                        <a:lnSpc>
                          <a:spcPct val="107000"/>
                        </a:lnSpc>
                        <a:spcAft>
                          <a:spcPts val="80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Name writing, labelling using initial sounds, story scribing. Retelling stories in writing area, instructions for porridge. </a:t>
                      </a:r>
                    </a:p>
                    <a:p>
                      <a:pPr algn="ctr">
                        <a:lnSpc>
                          <a:spcPct val="107000"/>
                        </a:lnSpc>
                        <a:spcAft>
                          <a:spcPts val="800"/>
                        </a:spcAft>
                      </a:pPr>
                      <a:r>
                        <a:rPr lang="en-US" sz="1100" dirty="0">
                          <a:solidFill>
                            <a:schemeClr val="bg1">
                              <a:lumMod val="50000"/>
                            </a:schemeClr>
                          </a:solidFill>
                        </a:rPr>
                        <a:t>Help children identify the sound that is tricky to spell. </a:t>
                      </a:r>
                    </a:p>
                    <a:p>
                      <a:pPr algn="ctr">
                        <a:lnSpc>
                          <a:spcPct val="107000"/>
                        </a:lnSpc>
                        <a:spcAft>
                          <a:spcPts val="800"/>
                        </a:spcAft>
                      </a:pPr>
                      <a:r>
                        <a:rPr lang="en-US" sz="1100" dirty="0">
                          <a:solidFill>
                            <a:schemeClr val="bg1">
                              <a:lumMod val="50000"/>
                            </a:schemeClr>
                          </a:solidFill>
                        </a:rPr>
                        <a:t>Sequence the story </a:t>
                      </a: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a sentence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a:lnSpc>
                          <a:spcPct val="100000"/>
                        </a:lnSpc>
                        <a:spcBef>
                          <a:spcPts val="0"/>
                        </a:spcBef>
                        <a:spcAft>
                          <a:spcPts val="0"/>
                        </a:spcAft>
                        <a:buNone/>
                      </a:pPr>
                      <a:r>
                        <a:rPr lang="en-US" sz="1000" b="0" i="0" u="none" strike="noStrike" noProof="0" dirty="0">
                          <a:solidFill>
                            <a:schemeClr val="tx1"/>
                          </a:solidFill>
                          <a:latin typeface="Calibri"/>
                        </a:rPr>
                        <a:t>The Very Hungry Caterpillar </a:t>
                      </a:r>
                      <a:endParaRPr lang="en-US" sz="1000" b="0" i="0" u="none" strike="noStrike" noProof="0" dirty="0">
                        <a:solidFill>
                          <a:srgbClr val="000000"/>
                        </a:solidFill>
                        <a:latin typeface="Calibri"/>
                      </a:endParaRPr>
                    </a:p>
                    <a:p>
                      <a:pPr lvl="0" algn="ctr">
                        <a:buNone/>
                      </a:pPr>
                      <a:r>
                        <a:rPr lang="en-GB" sz="1000" b="0" i="0" u="none" strike="noStrike" noProof="0" dirty="0">
                          <a:solidFill>
                            <a:schemeClr val="tx1"/>
                          </a:solidFill>
                          <a:latin typeface="Calibri"/>
                        </a:rPr>
                        <a:t>The Tiger who came to Tea </a:t>
                      </a:r>
                      <a:endParaRPr lang="en-US" sz="1000" b="0" i="0" u="none" strike="noStrike" noProof="0" dirty="0">
                        <a:solidFill>
                          <a:srgbClr val="000000"/>
                        </a:solidFill>
                        <a:latin typeface="Calibri"/>
                      </a:endParaRPr>
                    </a:p>
                    <a:p>
                      <a:pPr lvl="0" algn="ctr">
                        <a:buNone/>
                      </a:pPr>
                      <a:r>
                        <a:rPr lang="en-GB" sz="1000" b="0" i="0" u="none" strike="noStrike" noProof="0" dirty="0">
                          <a:solidFill>
                            <a:schemeClr val="tx1"/>
                          </a:solidFill>
                          <a:latin typeface="Calibri"/>
                        </a:rPr>
                        <a:t>The Emperor's Egg</a:t>
                      </a:r>
                      <a:endParaRPr lang="en-US" dirty="0"/>
                    </a:p>
                    <a:p>
                      <a:pPr lvl="0" algn="ctr">
                        <a:buNone/>
                      </a:pPr>
                      <a:endParaRPr lang="en-GB" sz="1000" b="0" i="0" u="none" strike="noStrike" noProof="0" dirty="0">
                        <a:solidFill>
                          <a:schemeClr val="tx1"/>
                        </a:solidFill>
                        <a:latin typeface="Calibri"/>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some of the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rPr>
                        <a:t>Guided writing based around developing short sentences in a meaningful context. Create a story board.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a:rPr>
                        <a:t>Texts as a Stimulus:</a:t>
                      </a:r>
                    </a:p>
                    <a:p>
                      <a:pPr marL="0" marR="0" lvl="0" indent="0" algn="ctr">
                        <a:lnSpc>
                          <a:spcPct val="100000"/>
                        </a:lnSpc>
                        <a:spcBef>
                          <a:spcPts val="0"/>
                        </a:spcBef>
                        <a:spcAft>
                          <a:spcPts val="0"/>
                        </a:spcAft>
                        <a:buNone/>
                      </a:pPr>
                      <a:r>
                        <a:rPr lang="en-US" sz="1000" b="0" i="0" u="none" strike="noStrike" kern="1200" noProof="0" dirty="0">
                          <a:solidFill>
                            <a:schemeClr val="tx1"/>
                          </a:solidFill>
                          <a:effectLst/>
                          <a:latin typeface="Calibri"/>
                        </a:rPr>
                        <a:t>Oliver’s Vegetables </a:t>
                      </a:r>
                      <a:endParaRPr lang="en-US" sz="1000" b="0" i="0" u="none" strike="noStrike" kern="1200" noProof="0" dirty="0">
                        <a:solidFill>
                          <a:srgbClr val="000000"/>
                        </a:solidFill>
                        <a:effectLst/>
                        <a:latin typeface="Calibri"/>
                      </a:endParaRPr>
                    </a:p>
                    <a:p>
                      <a:pPr marL="0" marR="0" lvl="0" indent="0" algn="ctr">
                        <a:lnSpc>
                          <a:spcPct val="100000"/>
                        </a:lnSpc>
                        <a:spcBef>
                          <a:spcPts val="0"/>
                        </a:spcBef>
                        <a:spcAft>
                          <a:spcPts val="0"/>
                        </a:spcAft>
                        <a:buNone/>
                      </a:pPr>
                      <a:r>
                        <a:rPr lang="en-US" sz="1000" b="0" i="0" u="none" strike="noStrike" kern="1200" noProof="0" dirty="0">
                          <a:solidFill>
                            <a:schemeClr val="tx1"/>
                          </a:solidFill>
                          <a:effectLst/>
                          <a:latin typeface="Calibri"/>
                        </a:rPr>
                        <a:t>Jasper’s Beanstalk </a:t>
                      </a:r>
                      <a:endParaRPr lang="en-US" sz="1000" b="0" i="0" u="none" strike="noStrike" kern="1200" noProof="0" dirty="0">
                        <a:solidFill>
                          <a:srgbClr val="000000"/>
                        </a:solidFill>
                        <a:effectLst/>
                        <a:latin typeface="Calibri"/>
                      </a:endParaRPr>
                    </a:p>
                    <a:p>
                      <a:pPr marL="0" marR="0" lvl="0" indent="0" algn="ctr">
                        <a:lnSpc>
                          <a:spcPct val="100000"/>
                        </a:lnSpc>
                        <a:spcBef>
                          <a:spcPts val="0"/>
                        </a:spcBef>
                        <a:spcAft>
                          <a:spcPts val="0"/>
                        </a:spcAft>
                        <a:buNone/>
                      </a:pPr>
                      <a:r>
                        <a:rPr lang="en-US" sz="1000" b="0" i="0" u="none" strike="noStrike" kern="1200" noProof="0" dirty="0" err="1">
                          <a:solidFill>
                            <a:schemeClr val="tx1"/>
                          </a:solidFill>
                          <a:effectLst/>
                          <a:latin typeface="Calibri"/>
                        </a:rPr>
                        <a:t>Superworm</a:t>
                      </a:r>
                      <a:endParaRPr lang="en-GB" dirty="0" err="1"/>
                    </a:p>
                    <a:p>
                      <a:pPr marL="171450" lvl="0" indent="-171450" algn="l">
                        <a:lnSpc>
                          <a:spcPct val="100000"/>
                        </a:lnSpc>
                        <a:spcAft>
                          <a:spcPts val="0"/>
                        </a:spcAft>
                        <a:buFont typeface="Arial"/>
                        <a:buChar char="•"/>
                      </a:pPr>
                      <a:endParaRPr lang="en-US" sz="1100" dirty="0">
                        <a:solidFill>
                          <a:schemeClr val="tx1"/>
                        </a:solidFill>
                        <a:effectLst/>
                        <a:latin typeface="+mn-lt"/>
                        <a:ea typeface="Calibri" panose="020F0502020204030204" pitchFamily="34" charset="0"/>
                        <a:cs typeface="Amatic SC"/>
                      </a:endParaRP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bg1">
                              <a:lumMod val="50000"/>
                            </a:schemeClr>
                          </a:solidFill>
                        </a:rPr>
                        <a:t>Writing short sentences to accompany story maps.  Order the Easter story. </a:t>
                      </a:r>
                    </a:p>
                    <a:p>
                      <a:pPr algn="ctr">
                        <a:lnSpc>
                          <a:spcPct val="107000"/>
                        </a:lnSpc>
                        <a:spcAft>
                          <a:spcPts val="0"/>
                        </a:spcAft>
                      </a:pPr>
                      <a:r>
                        <a:rPr lang="en-US" sz="1100" dirty="0">
                          <a:solidFill>
                            <a:schemeClr val="bg1">
                              <a:lumMod val="50000"/>
                            </a:schemeClr>
                          </a:solidFill>
                        </a:rPr>
                        <a:t>Labels and captions – life cycles Recount – A trip to the park </a:t>
                      </a:r>
                    </a:p>
                    <a:p>
                      <a:pPr algn="ctr">
                        <a:lnSpc>
                          <a:spcPct val="107000"/>
                        </a:lnSpc>
                        <a:spcAft>
                          <a:spcPts val="0"/>
                        </a:spcAft>
                      </a:pPr>
                      <a:r>
                        <a:rPr lang="en-US" sz="1100" dirty="0">
                          <a:solidFill>
                            <a:schemeClr val="bg1">
                              <a:lumMod val="50000"/>
                            </a:schemeClr>
                          </a:solidFill>
                        </a:rPr>
                        <a:t>Character descriptions. </a:t>
                      </a:r>
                    </a:p>
                    <a:p>
                      <a:pPr algn="ctr">
                        <a:lnSpc>
                          <a:spcPct val="107000"/>
                        </a:lnSpc>
                        <a:spcAft>
                          <a:spcPts val="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2 sentences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a:rPr>
                        <a:t>Texts as a Stimulus:</a:t>
                      </a:r>
                    </a:p>
                    <a:p>
                      <a:pPr marL="0" marR="0" lvl="0" indent="0" algn="ctr">
                        <a:lnSpc>
                          <a:spcPct val="100000"/>
                        </a:lnSpc>
                        <a:spcBef>
                          <a:spcPts val="0"/>
                        </a:spcBef>
                        <a:spcAft>
                          <a:spcPts val="0"/>
                        </a:spcAft>
                        <a:buNone/>
                      </a:pPr>
                      <a:r>
                        <a:rPr lang="en-US" sz="1000" b="0" i="0" u="none" strike="noStrike" kern="1200" noProof="0" dirty="0">
                          <a:solidFill>
                            <a:schemeClr val="tx1"/>
                          </a:solidFill>
                          <a:effectLst/>
                          <a:latin typeface="Calibri"/>
                        </a:rPr>
                        <a:t>Look up</a:t>
                      </a:r>
                      <a:endParaRPr lang="en-US" sz="1000" b="0" i="0" u="none" strike="noStrike" kern="1200" noProof="0" dirty="0">
                        <a:solidFill>
                          <a:srgbClr val="000000"/>
                        </a:solidFill>
                        <a:effectLst/>
                        <a:latin typeface="Calibri"/>
                      </a:endParaRPr>
                    </a:p>
                    <a:p>
                      <a:pPr marL="0" marR="0" lvl="0" indent="0" algn="ctr">
                        <a:lnSpc>
                          <a:spcPct val="100000"/>
                        </a:lnSpc>
                        <a:spcBef>
                          <a:spcPts val="0"/>
                        </a:spcBef>
                        <a:spcAft>
                          <a:spcPts val="0"/>
                        </a:spcAft>
                        <a:buNone/>
                      </a:pPr>
                      <a:r>
                        <a:rPr lang="en-US" sz="1000" b="0" i="0" u="none" strike="noStrike" kern="1200" noProof="0" dirty="0">
                          <a:solidFill>
                            <a:schemeClr val="tx1"/>
                          </a:solidFill>
                          <a:effectLst/>
                          <a:latin typeface="Calibri"/>
                        </a:rPr>
                        <a:t>The Snail and the Whale</a:t>
                      </a:r>
                      <a:endParaRPr lang="en-US" sz="1000" b="0" i="0" u="none" strike="noStrike" kern="1200" noProof="0" dirty="0">
                        <a:solidFill>
                          <a:srgbClr val="000000"/>
                        </a:solidFill>
                        <a:effectLst/>
                        <a:latin typeface="Calibri"/>
                      </a:endParaRPr>
                    </a:p>
                    <a:p>
                      <a:pPr marL="0" marR="0" lvl="0" indent="0" algn="ctr">
                        <a:lnSpc>
                          <a:spcPct val="100000"/>
                        </a:lnSpc>
                        <a:spcBef>
                          <a:spcPts val="0"/>
                        </a:spcBef>
                        <a:spcAft>
                          <a:spcPts val="0"/>
                        </a:spcAft>
                        <a:buNone/>
                      </a:pPr>
                      <a:r>
                        <a:rPr lang="en-US" sz="1000" b="0" i="0" u="none" strike="noStrike" kern="1200" noProof="0" dirty="0">
                          <a:solidFill>
                            <a:schemeClr val="tx1"/>
                          </a:solidFill>
                          <a:effectLst/>
                          <a:latin typeface="Calibri"/>
                        </a:rPr>
                        <a:t>The Jolly Postman</a:t>
                      </a:r>
                      <a:endParaRPr lang="en-GB" dirty="0"/>
                    </a:p>
                    <a:p>
                      <a:pPr marL="0" marR="0" lvl="0" indent="0" algn="ctr">
                        <a:lnSpc>
                          <a:spcPct val="100000"/>
                        </a:lnSpc>
                        <a:spcBef>
                          <a:spcPts val="0"/>
                        </a:spcBef>
                        <a:spcAft>
                          <a:spcPts val="0"/>
                        </a:spcAft>
                        <a:buNone/>
                      </a:pPr>
                      <a:endParaRPr lang="en-US" sz="1000" b="0" i="0" u="none" strike="noStrike" kern="1200" noProof="0" dirty="0">
                        <a:solidFill>
                          <a:schemeClr val="tx1"/>
                        </a:solidFill>
                        <a:effectLst/>
                        <a:latin typeface="Calibri"/>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recipes, lists. Writing for a purpose in role play using phonetically plausible attempts at words, beginning to use finger spaces</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a:solidFill>
                            <a:schemeClr val="bg1">
                              <a:lumMod val="50000"/>
                            </a:schemeClr>
                          </a:solidFill>
                        </a:rPr>
                        <a:t>Form lower-case and capital letters correctly. Rhyming words. </a:t>
                      </a: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Acrostic poems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US" sz="1000" b="0" i="0" u="none" strike="noStrike" noProof="0" dirty="0">
                          <a:solidFill>
                            <a:schemeClr val="tx1"/>
                          </a:solidFill>
                          <a:effectLst/>
                          <a:latin typeface="Calibri"/>
                        </a:rPr>
                        <a:t>Lighthouse Keeper’s Lunch</a:t>
                      </a:r>
                      <a:endParaRPr lang="en-US" sz="1000" b="0" i="0" u="none" strike="noStrike" noProof="0" dirty="0">
                        <a:solidFill>
                          <a:srgbClr val="000000"/>
                        </a:solidFill>
                        <a:effectLst/>
                        <a:latin typeface="Calibri"/>
                      </a:endParaRPr>
                    </a:p>
                    <a:p>
                      <a:pPr lvl="0" algn="ctr">
                        <a:spcAft>
                          <a:spcPts val="0"/>
                        </a:spcAft>
                        <a:buNone/>
                      </a:pPr>
                      <a:r>
                        <a:rPr lang="en-US" sz="1000" b="0" i="0" u="none" strike="noStrike" noProof="0" dirty="0">
                          <a:solidFill>
                            <a:schemeClr val="tx1"/>
                          </a:solidFill>
                          <a:effectLst/>
                          <a:latin typeface="Calibri"/>
                        </a:rPr>
                        <a:t>Sharing a shell </a:t>
                      </a:r>
                      <a:endParaRPr lang="en-US" sz="1000" b="0" i="0" u="none" strike="noStrike" noProof="0" dirty="0">
                        <a:solidFill>
                          <a:srgbClr val="000000"/>
                        </a:solidFill>
                        <a:effectLst/>
                        <a:latin typeface="Calibri"/>
                      </a:endParaRPr>
                    </a:p>
                    <a:p>
                      <a:pPr lvl="0" algn="ctr">
                        <a:spcAft>
                          <a:spcPts val="0"/>
                        </a:spcAft>
                        <a:buNone/>
                      </a:pPr>
                      <a:r>
                        <a:rPr lang="en-US" sz="1000" b="0" i="0" u="none" strike="noStrike" noProof="0" dirty="0">
                          <a:solidFill>
                            <a:schemeClr val="tx1"/>
                          </a:solidFill>
                          <a:effectLst/>
                          <a:latin typeface="Calibri"/>
                        </a:rPr>
                        <a:t>Clean up</a:t>
                      </a:r>
                      <a:endParaRPr lang="en-GB" dirty="0"/>
                    </a:p>
                    <a:p>
                      <a:pPr lvl="0" algn="ctr">
                        <a:spcAft>
                          <a:spcPts val="0"/>
                        </a:spcAft>
                        <a:buNone/>
                      </a:pPr>
                      <a:endParaRPr lang="en-US" sz="1000" b="0" i="0" u="none" strike="noStrike" noProof="0" dirty="0">
                        <a:solidFill>
                          <a:schemeClr val="tx1"/>
                        </a:solidFill>
                        <a:effectLst/>
                        <a:latin typeface="Calibri"/>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100" dirty="0">
                          <a:solidFill>
                            <a:schemeClr val="bg1">
                              <a:lumMod val="50000"/>
                            </a:schemeClr>
                          </a:solidFill>
                        </a:rPr>
                        <a:t> Innovation of familiar texts Using familiar texts as a model for writing own stories.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Character description – Rainbow Fish </a:t>
                      </a: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Write three sentences  – B, M &amp; 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1725062" y="6424058"/>
            <a:ext cx="12170944" cy="369332"/>
          </a:xfrm>
          <a:prstGeom prst="rect">
            <a:avLst/>
          </a:prstGeom>
          <a:noFill/>
        </p:spPr>
        <p:txBody>
          <a:bodyPr wrap="square">
            <a:spAutoFit/>
          </a:bodyPr>
          <a:lstStyle/>
          <a:p>
            <a:r>
              <a:rPr lang="en-US" sz="1400" i="1" dirty="0">
                <a:solidFill>
                  <a:schemeClr val="bg1">
                    <a:lumMod val="50000"/>
                  </a:schemeClr>
                </a:solidFill>
                <a:effectLst/>
              </a:rPr>
              <a:t>We will encourage children’s independence and decision-making, supporting them to learn through their mistakes</a:t>
            </a:r>
            <a:r>
              <a:rPr lang="en-US" b="0" i="1" dirty="0">
                <a:solidFill>
                  <a:srgbClr val="333333"/>
                </a:solidFill>
                <a:effectLst/>
              </a:rPr>
              <a:t>.</a:t>
            </a:r>
            <a:endParaRPr lang="en-GB" i="1" dirty="0"/>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89158261"/>
              </p:ext>
            </p:extLst>
          </p:nvPr>
        </p:nvGraphicFramePr>
        <p:xfrm>
          <a:off x="231033" y="575513"/>
          <a:ext cx="11801632" cy="6127276"/>
        </p:xfrm>
        <a:graphic>
          <a:graphicData uri="http://schemas.openxmlformats.org/drawingml/2006/table">
            <a:tbl>
              <a:tblPr firstRow="1" bandRow="1">
                <a:tableStyleId>{5C22544A-7EE6-4342-B048-85BDC9FD1C3A}</a:tableStyleId>
              </a:tblPr>
              <a:tblGrid>
                <a:gridCol w="1677163">
                  <a:extLst>
                    <a:ext uri="{9D8B030D-6E8A-4147-A177-3AD203B41FA5}">
                      <a16:colId xmlns:a16="http://schemas.microsoft.com/office/drawing/2014/main" val="385991600"/>
                    </a:ext>
                  </a:extLst>
                </a:gridCol>
                <a:gridCol w="1677163">
                  <a:extLst>
                    <a:ext uri="{9D8B030D-6E8A-4147-A177-3AD203B41FA5}">
                      <a16:colId xmlns:a16="http://schemas.microsoft.com/office/drawing/2014/main" val="2865123548"/>
                    </a:ext>
                  </a:extLst>
                </a:gridCol>
                <a:gridCol w="1677163">
                  <a:extLst>
                    <a:ext uri="{9D8B030D-6E8A-4147-A177-3AD203B41FA5}">
                      <a16:colId xmlns:a16="http://schemas.microsoft.com/office/drawing/2014/main" val="872926247"/>
                    </a:ext>
                  </a:extLst>
                </a:gridCol>
                <a:gridCol w="1677163">
                  <a:extLst>
                    <a:ext uri="{9D8B030D-6E8A-4147-A177-3AD203B41FA5}">
                      <a16:colId xmlns:a16="http://schemas.microsoft.com/office/drawing/2014/main" val="1315738151"/>
                    </a:ext>
                  </a:extLst>
                </a:gridCol>
                <a:gridCol w="1677163">
                  <a:extLst>
                    <a:ext uri="{9D8B030D-6E8A-4147-A177-3AD203B41FA5}">
                      <a16:colId xmlns:a16="http://schemas.microsoft.com/office/drawing/2014/main" val="2709165749"/>
                    </a:ext>
                  </a:extLst>
                </a:gridCol>
                <a:gridCol w="1677163">
                  <a:extLst>
                    <a:ext uri="{9D8B030D-6E8A-4147-A177-3AD203B41FA5}">
                      <a16:colId xmlns:a16="http://schemas.microsoft.com/office/drawing/2014/main" val="2335150482"/>
                    </a:ext>
                  </a:extLst>
                </a:gridCol>
                <a:gridCol w="208280">
                  <a:extLst>
                    <a:ext uri="{9D8B030D-6E8A-4147-A177-3AD203B41FA5}">
                      <a16:colId xmlns:a16="http://schemas.microsoft.com/office/drawing/2014/main" val="4046203905"/>
                    </a:ext>
                  </a:extLst>
                </a:gridCol>
                <a:gridCol w="15303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solidFill>
                            <a:schemeClr val="bg1">
                              <a:lumMod val="50000"/>
                            </a:schemeClr>
                          </a:solidFill>
                          <a:latin typeface="Segoe Script"/>
                          <a:cs typeface="Amatic SC"/>
                        </a:rPr>
                        <a:t>Autumn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bg1">
                              <a:lumMod val="50000"/>
                            </a:schemeClr>
                          </a:solidFill>
                          <a:latin typeface="Segoe Script"/>
                          <a:cs typeface="Amatic SC"/>
                        </a:rPr>
                        <a:t>Autumn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dirty="0">
                          <a:solidFill>
                            <a:schemeClr val="bg1">
                              <a:lumMod val="50000"/>
                            </a:schemeClr>
                          </a:solidFill>
                          <a:latin typeface="Segoe Script"/>
                          <a:cs typeface="Amatic SC"/>
                        </a:rPr>
                        <a:t>Spring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Spring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Summer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200" dirty="0">
                          <a:solidFill>
                            <a:schemeClr val="bg1">
                              <a:lumMod val="50000"/>
                            </a:schemeClr>
                          </a:solidFill>
                          <a:latin typeface="Segoe Script"/>
                          <a:cs typeface="Amatic SC"/>
                        </a:rPr>
                        <a:t>Summer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100" b="1" dirty="0">
                          <a:latin typeface="Segoe Script"/>
                          <a:cs typeface="Amatic SC"/>
                        </a:rPr>
                        <a:t>General Themes </a:t>
                      </a:r>
                      <a:endParaRPr lang="en-GB" sz="11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lgn="ctr">
                        <a:buNone/>
                      </a:pPr>
                      <a:r>
                        <a:rPr lang="en-US" sz="1200" b="1"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a:lnSpc>
                          <a:spcPct val="100000"/>
                        </a:lnSpc>
                        <a:spcBef>
                          <a:spcPts val="0"/>
                        </a:spcBef>
                        <a:spcAft>
                          <a:spcPts val="0"/>
                        </a:spcAft>
                        <a:buNone/>
                      </a:pPr>
                      <a:r>
                        <a:rPr lang="en-US" sz="1200" b="1" i="0" u="none" strike="noStrike" noProof="0" dirty="0">
                          <a:solidFill>
                            <a:srgbClr val="000000"/>
                          </a:solidFill>
                          <a:latin typeface="Segoe Script"/>
                        </a:rPr>
                        <a:t>Terrific Tales!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US" sz="1200" b="1" dirty="0">
                          <a:latin typeface="Segoe Script"/>
                          <a:cs typeface="Amatic SC"/>
                        </a:rPr>
                        <a:t>Amazing Animals!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a:lnSpc>
                          <a:spcPct val="100000"/>
                        </a:lnSpc>
                        <a:spcBef>
                          <a:spcPts val="0"/>
                        </a:spcBef>
                        <a:spcAft>
                          <a:spcPts val="0"/>
                        </a:spcAft>
                        <a:buClrTx/>
                        <a:buSzTx/>
                        <a:buFontTx/>
                        <a:buNone/>
                      </a:pPr>
                      <a:r>
                        <a:rPr lang="en-US" sz="1200" b="1" dirty="0">
                          <a:latin typeface="Segoe Script"/>
                          <a:cs typeface="Amatic SC"/>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US" sz="12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rtl="0">
                        <a:lnSpc>
                          <a:spcPct val="100000"/>
                        </a:lnSpc>
                        <a:spcBef>
                          <a:spcPts val="0"/>
                        </a:spcBef>
                        <a:spcAft>
                          <a:spcPts val="0"/>
                        </a:spcAft>
                        <a:buClrTx/>
                        <a:buSzTx/>
                        <a:buFontTx/>
                        <a:buNone/>
                      </a:pPr>
                      <a:r>
                        <a:rPr lang="en-US" sz="1200" b="1" dirty="0">
                          <a:latin typeface="Segoe Script"/>
                          <a:cs typeface="Amatic SC"/>
                        </a:rPr>
                        <a:t>Fun at the Seaside!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defTabSz="914400">
                        <a:tabLst/>
                        <a:defRPr/>
                      </a:pP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1100" b="1" err="1">
                          <a:latin typeface="Segoe Script"/>
                          <a:cs typeface="Amatic SC"/>
                        </a:rPr>
                        <a:t>Maths</a:t>
                      </a:r>
                      <a:endParaRPr lang="en-US" sz="1100" b="1">
                        <a:latin typeface="Segoe Script"/>
                        <a:cs typeface="Amatic SC"/>
                      </a:endParaRPr>
                    </a:p>
                    <a:p>
                      <a:pPr lvl="0" algn="ctr">
                        <a:buNone/>
                      </a:pPr>
                      <a:endParaRPr lang="en-US" sz="1100" b="0" dirty="0">
                        <a:solidFill>
                          <a:schemeClr val="tx1"/>
                        </a:solidFill>
                        <a:latin typeface="Calibri"/>
                        <a:cs typeface="Amatic SC"/>
                      </a:endParaRPr>
                    </a:p>
                    <a:p>
                      <a:pPr algn="ctr"/>
                      <a:r>
                        <a:rPr lang="en-US" sz="1100" b="0" i="1" kern="1200" dirty="0">
                          <a:solidFill>
                            <a:schemeClr val="tx1"/>
                          </a:solidFill>
                          <a:effectLst/>
                          <a:latin typeface="Calibri"/>
                          <a:ea typeface="+mn-ea"/>
                          <a:cs typeface="+mn-cs"/>
                        </a:rPr>
                        <a:t>“Without mathematics, there’s nothing you can do. Everything around you is mathematics. Everything around you is numbers.” – </a:t>
                      </a:r>
                      <a:r>
                        <a:rPr lang="en-US" sz="1100" b="1" i="1" kern="1200" dirty="0">
                          <a:solidFill>
                            <a:schemeClr val="tx1"/>
                          </a:solidFill>
                          <a:effectLst/>
                          <a:latin typeface="Calibri"/>
                          <a:ea typeface="+mn-ea"/>
                          <a:cs typeface="+mn-cs"/>
                        </a:rPr>
                        <a:t>Shakuntala Devi</a:t>
                      </a:r>
                    </a:p>
                    <a:p>
                      <a:pPr algn="ctr"/>
                      <a:endParaRPr lang="en-US" sz="1100" b="1" i="1" kern="1200" dirty="0">
                        <a:solidFill>
                          <a:schemeClr val="tx1"/>
                        </a:solidFill>
                        <a:effectLst/>
                        <a:latin typeface="Calibri"/>
                        <a:ea typeface="+mn-ea"/>
                        <a:cs typeface="+mn-cs"/>
                      </a:endParaRPr>
                    </a:p>
                    <a:p>
                      <a:pPr algn="ctr"/>
                      <a:endParaRPr lang="en-US" sz="1100" b="1" i="1" kern="1200" dirty="0">
                        <a:solidFill>
                          <a:schemeClr val="tx1"/>
                        </a:solidFill>
                        <a:effectLst/>
                        <a:latin typeface="Calibri"/>
                        <a:ea typeface="+mn-ea"/>
                        <a:cs typeface="+mn-cs"/>
                      </a:endParaRPr>
                    </a:p>
                    <a:p>
                      <a:pPr algn="ctr"/>
                      <a:r>
                        <a:rPr lang="en-US" sz="1100" b="1" i="1" kern="1200" dirty="0">
                          <a:solidFill>
                            <a:srgbClr val="CC66FF"/>
                          </a:solidFill>
                          <a:effectLst/>
                          <a:latin typeface="Segoe Script"/>
                          <a:ea typeface="+mn-ea"/>
                          <a:cs typeface="+mn-cs"/>
                        </a:rPr>
                        <a:t>Mathematics Mastery</a:t>
                      </a:r>
                      <a:endParaRPr lang="en-US" sz="1100" b="0" i="1">
                        <a:solidFill>
                          <a:srgbClr val="CC66FF"/>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dirty="0"/>
                        <a:t>Developing a </a:t>
                      </a:r>
                      <a:r>
                        <a:rPr lang="en-US" sz="900" b="1" dirty="0"/>
                        <a:t>strong grounding in number </a:t>
                      </a:r>
                      <a:r>
                        <a:rPr lang="en-US" sz="900" dirty="0"/>
                        <a:t>is essential so that all children develop the necessary </a:t>
                      </a:r>
                      <a:r>
                        <a:rPr lang="en-US" sz="900" b="1" dirty="0"/>
                        <a:t>building blocks </a:t>
                      </a:r>
                      <a:r>
                        <a:rPr lang="en-US" sz="900" dirty="0"/>
                        <a:t>to excel mathematically. Children should be able to </a:t>
                      </a:r>
                      <a:r>
                        <a:rPr lang="en-US" sz="900" b="1" dirty="0"/>
                        <a:t>count confidently</a:t>
                      </a:r>
                      <a:r>
                        <a:rPr lang="en-US" sz="900" dirty="0"/>
                        <a:t>, develop a deep understanding of the </a:t>
                      </a:r>
                      <a:r>
                        <a:rPr lang="en-US" sz="900" b="1" dirty="0"/>
                        <a:t>numbers to 10</a:t>
                      </a:r>
                      <a:r>
                        <a:rPr lang="en-US" sz="900" dirty="0"/>
                        <a:t>, the </a:t>
                      </a:r>
                      <a:r>
                        <a:rPr lang="en-US" sz="900" b="1" dirty="0"/>
                        <a:t>relationships between </a:t>
                      </a:r>
                      <a:r>
                        <a:rPr lang="en-US" sz="900" dirty="0"/>
                        <a:t>them and the patterns within those numbers. By providing frequent and varied opportunities to build and apply this understanding - such as using </a:t>
                      </a:r>
                      <a:r>
                        <a:rPr lang="en-US" sz="900" b="1" dirty="0"/>
                        <a:t>manipulatives,</a:t>
                      </a:r>
                      <a:r>
                        <a:rPr lang="en-US" sz="900" dirty="0"/>
                        <a:t> including small pebbles and tens frames for organising counting - children will develop a secure base of knowledge and vocabulary from which </a:t>
                      </a:r>
                      <a:r>
                        <a:rPr lang="en-US" sz="900" b="1" dirty="0"/>
                        <a:t>mastery of mathematics </a:t>
                      </a:r>
                      <a:r>
                        <a:rPr lang="en-US" sz="900" dirty="0"/>
                        <a:t>is built. In addition, it is important that the curriculum includes </a:t>
                      </a:r>
                      <a:r>
                        <a:rPr lang="en-US" sz="900" b="1" dirty="0"/>
                        <a:t>rich opportunities for children to develop their spatial reasoning </a:t>
                      </a:r>
                      <a:r>
                        <a:rPr lang="en-US" sz="900" dirty="0"/>
                        <a:t>skills across all areas of mathematics including shape, space and measures. It is important that children </a:t>
                      </a:r>
                      <a:r>
                        <a:rPr lang="en-US" sz="900" b="1" dirty="0"/>
                        <a:t>develop positive attitudes and interests in mathematics</a:t>
                      </a:r>
                      <a:r>
                        <a:rPr lang="en-US" sz="900" dirty="0"/>
                        <a:t>, look for </a:t>
                      </a:r>
                      <a:r>
                        <a:rPr lang="en-US" sz="900" b="1" dirty="0"/>
                        <a:t>patterns and relationships</a:t>
                      </a:r>
                      <a:r>
                        <a:rPr lang="en-US" sz="900" dirty="0"/>
                        <a:t>, spot </a:t>
                      </a:r>
                      <a:r>
                        <a:rPr lang="en-US" sz="900" b="1" dirty="0"/>
                        <a:t>connections, ‘have a go’</a:t>
                      </a:r>
                      <a:r>
                        <a:rPr lang="en-US" sz="900" dirty="0"/>
                        <a:t>, </a:t>
                      </a:r>
                      <a:r>
                        <a:rPr lang="en-US" sz="900" b="1" dirty="0"/>
                        <a:t>talk to adults </a:t>
                      </a:r>
                      <a:r>
                        <a:rPr lang="en-US" sz="900" dirty="0"/>
                        <a:t>and peers about what they notice and not be afraid to make mistakes.</a:t>
                      </a: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spcAft>
                          <a:spcPts val="0"/>
                        </a:spcAft>
                        <a:buNone/>
                      </a:pPr>
                      <a:r>
                        <a:rPr lang="en-US" sz="800" b="1" i="0" u="none" strike="noStrike" noProof="0" dirty="0">
                          <a:solidFill>
                            <a:schemeClr val="tx1"/>
                          </a:solidFill>
                          <a:latin typeface="Calibri"/>
                        </a:rPr>
                        <a:t>Getting to know you (2 weeks - baseline)</a:t>
                      </a:r>
                    </a:p>
                    <a:p>
                      <a:pPr marL="342900" lvl="0" indent="-342900">
                        <a:spcAft>
                          <a:spcPts val="0"/>
                        </a:spcAft>
                        <a:buNone/>
                      </a:pPr>
                      <a:r>
                        <a:rPr lang="en-US" sz="800" b="1" i="0" u="none" strike="noStrike" noProof="0" dirty="0">
                          <a:solidFill>
                            <a:schemeClr val="tx1"/>
                          </a:solidFill>
                          <a:latin typeface="Calibri"/>
                        </a:rPr>
                        <a:t>Establish </a:t>
                      </a:r>
                      <a:r>
                        <a:rPr lang="en-US" sz="800" b="1" i="0" u="none" strike="noStrike" noProof="0" dirty="0" err="1">
                          <a:solidFill>
                            <a:schemeClr val="tx1"/>
                          </a:solidFill>
                          <a:latin typeface="Calibri"/>
                        </a:rPr>
                        <a:t>maths</a:t>
                      </a:r>
                      <a:r>
                        <a:rPr lang="en-US" sz="800" b="1" i="0" u="none" strike="noStrike" noProof="0" dirty="0">
                          <a:solidFill>
                            <a:schemeClr val="tx1"/>
                          </a:solidFill>
                          <a:latin typeface="Calibri"/>
                        </a:rPr>
                        <a:t> through routines</a:t>
                      </a:r>
                    </a:p>
                    <a:p>
                      <a:pPr marL="342900" lvl="0" indent="-342900">
                        <a:spcAft>
                          <a:spcPts val="0"/>
                        </a:spcAft>
                        <a:buNone/>
                      </a:pPr>
                      <a:r>
                        <a:rPr lang="en-US" sz="800" b="1" i="0" u="none" strike="noStrike" noProof="0" dirty="0">
                          <a:solidFill>
                            <a:schemeClr val="tx1"/>
                          </a:solidFill>
                          <a:latin typeface="Calibri"/>
                        </a:rPr>
                        <a:t>(tens frame buses, 100 days in</a:t>
                      </a:r>
                      <a:endParaRPr lang="en-US" dirty="0"/>
                    </a:p>
                    <a:p>
                      <a:pPr marL="342900" lvl="0" indent="-342900">
                        <a:spcAft>
                          <a:spcPts val="0"/>
                        </a:spcAft>
                        <a:buNone/>
                      </a:pPr>
                      <a:r>
                        <a:rPr lang="en-US" sz="800" b="1" i="0" u="none" strike="noStrike" noProof="0" dirty="0">
                          <a:solidFill>
                            <a:schemeClr val="tx1"/>
                          </a:solidFill>
                          <a:latin typeface="Calibri"/>
                        </a:rPr>
                        <a:t>school, calendar activities)</a:t>
                      </a:r>
                      <a:endParaRPr lang="en-US" dirty="0"/>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Match, Sort &amp; Compare (2 weeks)</a:t>
                      </a:r>
                    </a:p>
                    <a:p>
                      <a:pPr marL="342900" lvl="0" indent="-342900">
                        <a:spcAft>
                          <a:spcPts val="0"/>
                        </a:spcAft>
                        <a:buNone/>
                      </a:pPr>
                      <a:r>
                        <a:rPr lang="en-US" sz="800" b="1" i="0" u="none" strike="noStrike" noProof="0" dirty="0">
                          <a:solidFill>
                            <a:schemeClr val="tx1"/>
                          </a:solidFill>
                          <a:latin typeface="Calibri"/>
                        </a:rPr>
                        <a:t>Match objects</a:t>
                      </a:r>
                    </a:p>
                    <a:p>
                      <a:pPr marL="342900" lvl="0" indent="-342900">
                        <a:spcAft>
                          <a:spcPts val="0"/>
                        </a:spcAft>
                        <a:buNone/>
                      </a:pPr>
                      <a:r>
                        <a:rPr lang="en-US" sz="800" b="1" i="0" u="none" strike="noStrike" noProof="0" dirty="0">
                          <a:solidFill>
                            <a:schemeClr val="tx1"/>
                          </a:solidFill>
                          <a:latin typeface="Calibri"/>
                        </a:rPr>
                        <a:t>Match pictures and objects</a:t>
                      </a:r>
                    </a:p>
                    <a:p>
                      <a:pPr marL="342900" lvl="0" indent="-342900">
                        <a:spcAft>
                          <a:spcPts val="0"/>
                        </a:spcAft>
                        <a:buNone/>
                      </a:pPr>
                      <a:r>
                        <a:rPr lang="en-US" sz="800" b="1" i="0" u="none" strike="noStrike" noProof="0" dirty="0">
                          <a:solidFill>
                            <a:schemeClr val="tx1"/>
                          </a:solidFill>
                          <a:latin typeface="Calibri"/>
                        </a:rPr>
                        <a:t>Identify a set</a:t>
                      </a:r>
                    </a:p>
                    <a:p>
                      <a:pPr marL="342900" lvl="0" indent="-342900">
                        <a:spcAft>
                          <a:spcPts val="0"/>
                        </a:spcAft>
                        <a:buNone/>
                      </a:pPr>
                      <a:r>
                        <a:rPr lang="en-US" sz="800" b="1" i="0" u="none" strike="noStrike" noProof="0" dirty="0">
                          <a:solidFill>
                            <a:schemeClr val="tx1"/>
                          </a:solidFill>
                          <a:latin typeface="Calibri"/>
                        </a:rPr>
                        <a:t>Sort objects to a type</a:t>
                      </a:r>
                    </a:p>
                    <a:p>
                      <a:pPr marL="342900" lvl="0" indent="-342900">
                        <a:spcAft>
                          <a:spcPts val="0"/>
                        </a:spcAft>
                        <a:buNone/>
                      </a:pPr>
                      <a:r>
                        <a:rPr lang="en-US" sz="800" b="1" i="0" u="none" strike="noStrike" noProof="0" dirty="0">
                          <a:solidFill>
                            <a:schemeClr val="tx1"/>
                          </a:solidFill>
                          <a:latin typeface="Calibri"/>
                        </a:rPr>
                        <a:t>Explore sorting techniques</a:t>
                      </a:r>
                    </a:p>
                    <a:p>
                      <a:pPr marL="342900" lvl="0" indent="-342900">
                        <a:spcAft>
                          <a:spcPts val="0"/>
                        </a:spcAft>
                        <a:buNone/>
                      </a:pPr>
                      <a:r>
                        <a:rPr lang="en-US" sz="800" b="1" i="0" u="none" strike="noStrike" noProof="0" dirty="0">
                          <a:solidFill>
                            <a:schemeClr val="tx1"/>
                          </a:solidFill>
                          <a:latin typeface="Calibri"/>
                        </a:rPr>
                        <a:t>Create sorting rules</a:t>
                      </a:r>
                    </a:p>
                    <a:p>
                      <a:pPr marL="342900" lvl="0" indent="-342900">
                        <a:spcAft>
                          <a:spcPts val="0"/>
                        </a:spcAft>
                        <a:buNone/>
                      </a:pPr>
                      <a:r>
                        <a:rPr lang="en-US" sz="800" b="1" i="0" u="none" strike="noStrike" noProof="0" dirty="0">
                          <a:solidFill>
                            <a:schemeClr val="tx1"/>
                          </a:solidFill>
                          <a:latin typeface="Calibri"/>
                        </a:rPr>
                        <a:t>Compare amounts</a:t>
                      </a:r>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Talk about measure and patterns (2 weeks)</a:t>
                      </a:r>
                    </a:p>
                    <a:p>
                      <a:pPr marL="342900" lvl="0" indent="-342900">
                        <a:spcAft>
                          <a:spcPts val="0"/>
                        </a:spcAft>
                        <a:buNone/>
                      </a:pPr>
                      <a:r>
                        <a:rPr lang="en-US" sz="800" b="1" i="0" u="none" strike="noStrike" noProof="0" dirty="0">
                          <a:solidFill>
                            <a:schemeClr val="tx1"/>
                          </a:solidFill>
                          <a:latin typeface="Calibri"/>
                        </a:rPr>
                        <a:t>Compare size</a:t>
                      </a:r>
                    </a:p>
                    <a:p>
                      <a:pPr marL="342900" lvl="0" indent="-342900">
                        <a:spcAft>
                          <a:spcPts val="0"/>
                        </a:spcAft>
                        <a:buNone/>
                      </a:pPr>
                      <a:r>
                        <a:rPr lang="en-US" sz="800" b="1" i="0" u="none" strike="noStrike" noProof="0" dirty="0">
                          <a:solidFill>
                            <a:schemeClr val="tx1"/>
                          </a:solidFill>
                          <a:latin typeface="Calibri"/>
                        </a:rPr>
                        <a:t>Compare mass</a:t>
                      </a:r>
                    </a:p>
                    <a:p>
                      <a:pPr marL="342900" lvl="0" indent="-342900">
                        <a:spcAft>
                          <a:spcPts val="0"/>
                        </a:spcAft>
                        <a:buNone/>
                      </a:pPr>
                      <a:r>
                        <a:rPr lang="en-US" sz="800" b="1" i="0" u="none" strike="noStrike" noProof="0" dirty="0">
                          <a:solidFill>
                            <a:schemeClr val="tx1"/>
                          </a:solidFill>
                          <a:latin typeface="Calibri"/>
                        </a:rPr>
                        <a:t>Compare capacity</a:t>
                      </a:r>
                    </a:p>
                    <a:p>
                      <a:pPr marL="342900" lvl="0" indent="-342900">
                        <a:spcAft>
                          <a:spcPts val="0"/>
                        </a:spcAft>
                        <a:buNone/>
                      </a:pPr>
                      <a:r>
                        <a:rPr lang="en-US" sz="800" b="1" i="0" u="none" strike="noStrike" noProof="0" dirty="0">
                          <a:solidFill>
                            <a:schemeClr val="tx1"/>
                          </a:solidFill>
                          <a:latin typeface="Calibri"/>
                        </a:rPr>
                        <a:t>Explore simple patterns</a:t>
                      </a:r>
                    </a:p>
                    <a:p>
                      <a:pPr marL="342900" lvl="0" indent="-342900">
                        <a:spcAft>
                          <a:spcPts val="0"/>
                        </a:spcAft>
                        <a:buNone/>
                      </a:pPr>
                      <a:r>
                        <a:rPr lang="en-US" sz="800" b="1" i="0" u="none" strike="noStrike" noProof="0" dirty="0">
                          <a:solidFill>
                            <a:schemeClr val="tx1"/>
                          </a:solidFill>
                          <a:latin typeface="Calibri"/>
                        </a:rPr>
                        <a:t>Copy and continue simple patterns</a:t>
                      </a:r>
                    </a:p>
                    <a:p>
                      <a:pPr marL="342900" lvl="0" indent="-342900">
                        <a:spcAft>
                          <a:spcPts val="0"/>
                        </a:spcAft>
                        <a:buNone/>
                      </a:pPr>
                      <a:r>
                        <a:rPr lang="en-US" sz="800" b="1" i="0" u="none" strike="noStrike" noProof="0" dirty="0">
                          <a:solidFill>
                            <a:schemeClr val="tx1"/>
                          </a:solidFill>
                          <a:latin typeface="Calibri"/>
                        </a:rPr>
                        <a:t>Create simple patterns</a:t>
                      </a:r>
                      <a:endParaRPr lang="en-GB" sz="8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spcAft>
                          <a:spcPts val="0"/>
                        </a:spcAft>
                        <a:buNone/>
                      </a:pPr>
                      <a:r>
                        <a:rPr lang="en-US" sz="800" b="1" i="0" u="none" strike="noStrike" noProof="0" dirty="0">
                          <a:solidFill>
                            <a:schemeClr val="tx1"/>
                          </a:solidFill>
                          <a:latin typeface="Calibri"/>
                        </a:rPr>
                        <a:t>It’s Me 1, 2, 3 (2 weeks)</a:t>
                      </a:r>
                    </a:p>
                    <a:p>
                      <a:pPr marL="114935" lvl="0" indent="-114935">
                        <a:spcAft>
                          <a:spcPts val="0"/>
                        </a:spcAft>
                        <a:buNone/>
                      </a:pPr>
                      <a:r>
                        <a:rPr lang="en-US" sz="800" b="1" i="0" u="none" strike="noStrike" noProof="0" dirty="0">
                          <a:solidFill>
                            <a:schemeClr val="tx1"/>
                          </a:solidFill>
                          <a:latin typeface="Calibri"/>
                        </a:rPr>
                        <a:t>Find 1, 2 and 3</a:t>
                      </a:r>
                    </a:p>
                    <a:p>
                      <a:pPr marL="114935" lvl="0" indent="-114935">
                        <a:spcAft>
                          <a:spcPts val="0"/>
                        </a:spcAft>
                        <a:buNone/>
                      </a:pPr>
                      <a:r>
                        <a:rPr lang="en-US" sz="800" b="1" i="0" u="none" strike="noStrike" noProof="0" err="1">
                          <a:solidFill>
                            <a:schemeClr val="tx1"/>
                          </a:solidFill>
                          <a:latin typeface="Calibri"/>
                        </a:rPr>
                        <a:t>Subitise</a:t>
                      </a:r>
                      <a:r>
                        <a:rPr lang="en-US" sz="800" b="1" i="0" u="none" strike="noStrike" noProof="0" dirty="0">
                          <a:solidFill>
                            <a:schemeClr val="tx1"/>
                          </a:solidFill>
                          <a:latin typeface="Calibri"/>
                        </a:rPr>
                        <a:t> 1, 2 and 3</a:t>
                      </a:r>
                    </a:p>
                    <a:p>
                      <a:pPr marL="114935" lvl="0" indent="-114935">
                        <a:spcAft>
                          <a:spcPts val="0"/>
                        </a:spcAft>
                        <a:buNone/>
                      </a:pPr>
                      <a:r>
                        <a:rPr lang="en-US" sz="800" b="1" i="0" u="none" strike="noStrike" noProof="0" dirty="0">
                          <a:solidFill>
                            <a:schemeClr val="tx1"/>
                          </a:solidFill>
                          <a:latin typeface="Calibri"/>
                        </a:rPr>
                        <a:t>Represent 1, 2 and 3</a:t>
                      </a:r>
                    </a:p>
                    <a:p>
                      <a:pPr marL="114935" lvl="0" indent="-114935">
                        <a:spcAft>
                          <a:spcPts val="0"/>
                        </a:spcAft>
                        <a:buNone/>
                      </a:pPr>
                      <a:r>
                        <a:rPr lang="en-US" sz="800" b="1" i="0" u="none" strike="noStrike" noProof="0" dirty="0">
                          <a:solidFill>
                            <a:schemeClr val="tx1"/>
                          </a:solidFill>
                          <a:latin typeface="Calibri"/>
                        </a:rPr>
                        <a:t>1 more</a:t>
                      </a:r>
                    </a:p>
                    <a:p>
                      <a:pPr marL="114935" lvl="0" indent="-114935">
                        <a:spcAft>
                          <a:spcPts val="0"/>
                        </a:spcAft>
                        <a:buNone/>
                      </a:pPr>
                      <a:r>
                        <a:rPr lang="en-US" sz="800" b="1" i="0" u="none" strike="noStrike" noProof="0" dirty="0">
                          <a:solidFill>
                            <a:schemeClr val="tx1"/>
                          </a:solidFill>
                          <a:latin typeface="Calibri"/>
                        </a:rPr>
                        <a:t>1 less</a:t>
                      </a:r>
                    </a:p>
                    <a:p>
                      <a:pPr marL="114935" lvl="0" indent="-114935">
                        <a:spcAft>
                          <a:spcPts val="0"/>
                        </a:spcAft>
                        <a:buNone/>
                      </a:pPr>
                      <a:r>
                        <a:rPr lang="en-US" sz="800" b="1" i="0" u="none" strike="noStrike" noProof="0" dirty="0">
                          <a:solidFill>
                            <a:schemeClr val="tx1"/>
                          </a:solidFill>
                          <a:latin typeface="Calibri"/>
                        </a:rPr>
                        <a:t>Composition of 1, 2 and 3</a:t>
                      </a:r>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Circles and triangles (1 week)</a:t>
                      </a:r>
                    </a:p>
                    <a:p>
                      <a:pPr marL="342900" lvl="0" indent="-342900">
                        <a:spcAft>
                          <a:spcPts val="0"/>
                        </a:spcAft>
                        <a:buNone/>
                      </a:pPr>
                      <a:r>
                        <a:rPr lang="en-US" sz="800" b="1" i="0" u="none" strike="noStrike" noProof="0" dirty="0">
                          <a:solidFill>
                            <a:schemeClr val="tx1"/>
                          </a:solidFill>
                          <a:latin typeface="Calibri"/>
                        </a:rPr>
                        <a:t>Identify and name circles and</a:t>
                      </a:r>
                    </a:p>
                    <a:p>
                      <a:pPr marL="342900" lvl="0" indent="-342900">
                        <a:spcAft>
                          <a:spcPts val="0"/>
                        </a:spcAft>
                        <a:buNone/>
                      </a:pPr>
                      <a:r>
                        <a:rPr lang="en-US" sz="800" b="1" i="0" u="none" strike="noStrike" noProof="0" dirty="0">
                          <a:solidFill>
                            <a:schemeClr val="tx1"/>
                          </a:solidFill>
                          <a:latin typeface="Calibri"/>
                        </a:rPr>
                        <a:t>triangles</a:t>
                      </a:r>
                      <a:endParaRPr lang="en-US" dirty="0"/>
                    </a:p>
                    <a:p>
                      <a:pPr marL="342900" lvl="0" indent="-342900">
                        <a:spcAft>
                          <a:spcPts val="0"/>
                        </a:spcAft>
                        <a:buNone/>
                      </a:pPr>
                      <a:r>
                        <a:rPr lang="en-US" sz="800" b="1" i="0" u="none" strike="noStrike" noProof="0" dirty="0">
                          <a:solidFill>
                            <a:schemeClr val="tx1"/>
                          </a:solidFill>
                          <a:latin typeface="Calibri"/>
                        </a:rPr>
                        <a:t>Compare circles and triangles</a:t>
                      </a:r>
                    </a:p>
                    <a:p>
                      <a:pPr marL="342900" lvl="0" indent="-342900">
                        <a:spcAft>
                          <a:spcPts val="0"/>
                        </a:spcAft>
                        <a:buNone/>
                      </a:pPr>
                      <a:r>
                        <a:rPr lang="en-US" sz="800" b="1" i="0" u="none" strike="noStrike" noProof="0" dirty="0">
                          <a:solidFill>
                            <a:schemeClr val="tx1"/>
                          </a:solidFill>
                          <a:latin typeface="Calibri"/>
                        </a:rPr>
                        <a:t>Shapes in the environment</a:t>
                      </a:r>
                    </a:p>
                    <a:p>
                      <a:pPr marL="342900" lvl="0" indent="-342900">
                        <a:spcAft>
                          <a:spcPts val="0"/>
                        </a:spcAft>
                        <a:buNone/>
                      </a:pPr>
                      <a:r>
                        <a:rPr lang="en-US" sz="800" b="1" i="0" u="none" strike="noStrike" noProof="0" dirty="0">
                          <a:solidFill>
                            <a:schemeClr val="tx1"/>
                          </a:solidFill>
                          <a:latin typeface="Calibri"/>
                        </a:rPr>
                        <a:t>Describe position</a:t>
                      </a:r>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1, 2, 3, 4, 5 (2 weeks)</a:t>
                      </a:r>
                    </a:p>
                    <a:p>
                      <a:pPr marL="133985" lvl="0" indent="-142875">
                        <a:spcAft>
                          <a:spcPts val="0"/>
                        </a:spcAft>
                        <a:buNone/>
                      </a:pPr>
                      <a:r>
                        <a:rPr lang="en-US" sz="800" b="1" i="0" u="none" strike="noStrike" noProof="0" dirty="0">
                          <a:solidFill>
                            <a:schemeClr val="tx1"/>
                          </a:solidFill>
                          <a:latin typeface="Calibri"/>
                        </a:rPr>
                        <a:t>Find 4 and 5</a:t>
                      </a:r>
                    </a:p>
                    <a:p>
                      <a:pPr marL="133985" lvl="0" indent="-142875">
                        <a:spcAft>
                          <a:spcPts val="0"/>
                        </a:spcAft>
                        <a:buNone/>
                      </a:pPr>
                      <a:r>
                        <a:rPr lang="en-US" sz="800" b="1" i="0" u="none" strike="noStrike" noProof="0" err="1">
                          <a:solidFill>
                            <a:schemeClr val="tx1"/>
                          </a:solidFill>
                          <a:latin typeface="Calibri"/>
                        </a:rPr>
                        <a:t>Subitise</a:t>
                      </a:r>
                      <a:r>
                        <a:rPr lang="en-US" sz="800" b="1" i="0" u="none" strike="noStrike" noProof="0" dirty="0">
                          <a:solidFill>
                            <a:schemeClr val="tx1"/>
                          </a:solidFill>
                          <a:latin typeface="Calibri"/>
                        </a:rPr>
                        <a:t> 4 and 5</a:t>
                      </a:r>
                    </a:p>
                    <a:p>
                      <a:pPr marL="133985" lvl="0" indent="-142875">
                        <a:spcAft>
                          <a:spcPts val="0"/>
                        </a:spcAft>
                        <a:buNone/>
                      </a:pPr>
                      <a:r>
                        <a:rPr lang="en-US" sz="800" b="1" i="0" u="none" strike="noStrike" noProof="0" dirty="0">
                          <a:solidFill>
                            <a:schemeClr val="tx1"/>
                          </a:solidFill>
                          <a:latin typeface="Calibri"/>
                        </a:rPr>
                        <a:t>Represent 4 and 5</a:t>
                      </a:r>
                    </a:p>
                    <a:p>
                      <a:pPr marL="133985" lvl="0" indent="-142875">
                        <a:spcAft>
                          <a:spcPts val="0"/>
                        </a:spcAft>
                        <a:buNone/>
                      </a:pPr>
                      <a:r>
                        <a:rPr lang="en-US" sz="800" b="1" i="0" u="none" strike="noStrike" noProof="0" dirty="0">
                          <a:solidFill>
                            <a:schemeClr val="tx1"/>
                          </a:solidFill>
                          <a:latin typeface="Calibri"/>
                        </a:rPr>
                        <a:t>1 more</a:t>
                      </a:r>
                    </a:p>
                    <a:p>
                      <a:pPr marL="133985" lvl="0" indent="-142875">
                        <a:spcAft>
                          <a:spcPts val="0"/>
                        </a:spcAft>
                        <a:buNone/>
                      </a:pPr>
                      <a:r>
                        <a:rPr lang="en-US" sz="800" b="1" i="0" u="none" strike="noStrike" noProof="0" dirty="0">
                          <a:solidFill>
                            <a:schemeClr val="tx1"/>
                          </a:solidFill>
                          <a:latin typeface="Calibri"/>
                        </a:rPr>
                        <a:t>1 less</a:t>
                      </a:r>
                    </a:p>
                    <a:p>
                      <a:pPr marL="133985" lvl="0" indent="-142875">
                        <a:spcAft>
                          <a:spcPts val="0"/>
                        </a:spcAft>
                        <a:buNone/>
                      </a:pPr>
                      <a:r>
                        <a:rPr lang="en-US" sz="800" b="1" i="0" u="none" strike="noStrike" noProof="0" dirty="0">
                          <a:solidFill>
                            <a:schemeClr val="tx1"/>
                          </a:solidFill>
                          <a:latin typeface="Calibri"/>
                        </a:rPr>
                        <a:t>Composition of 4 and 5</a:t>
                      </a:r>
                    </a:p>
                    <a:p>
                      <a:pPr marL="133985" lvl="0" indent="-142875">
                        <a:spcAft>
                          <a:spcPts val="0"/>
                        </a:spcAft>
                        <a:buNone/>
                      </a:pPr>
                      <a:r>
                        <a:rPr lang="en-US" sz="800" b="1" i="0" u="none" strike="noStrike" noProof="0" dirty="0">
                          <a:solidFill>
                            <a:schemeClr val="tx1"/>
                          </a:solidFill>
                          <a:latin typeface="Calibri"/>
                        </a:rPr>
                        <a:t>Composition of 1-5</a:t>
                      </a:r>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Shapes with 4 sides (1 week)</a:t>
                      </a:r>
                    </a:p>
                    <a:p>
                      <a:pPr marL="342900" lvl="0" indent="-342900">
                        <a:spcAft>
                          <a:spcPts val="0"/>
                        </a:spcAft>
                        <a:buNone/>
                      </a:pPr>
                      <a:r>
                        <a:rPr lang="en-US" sz="800" b="1" i="0" u="none" strike="noStrike" noProof="0" dirty="0">
                          <a:solidFill>
                            <a:schemeClr val="tx1"/>
                          </a:solidFill>
                          <a:latin typeface="Calibri"/>
                        </a:rPr>
                        <a:t>Identify and name shapes with 4</a:t>
                      </a:r>
                    </a:p>
                    <a:p>
                      <a:pPr marL="342900" lvl="0" indent="-342900">
                        <a:spcAft>
                          <a:spcPts val="0"/>
                        </a:spcAft>
                        <a:buNone/>
                      </a:pPr>
                      <a:r>
                        <a:rPr lang="en-US" sz="800" b="1" i="0" u="none" strike="noStrike" noProof="0" dirty="0">
                          <a:solidFill>
                            <a:schemeClr val="tx1"/>
                          </a:solidFill>
                          <a:latin typeface="Calibri"/>
                        </a:rPr>
                        <a:t>sides</a:t>
                      </a:r>
                      <a:endParaRPr lang="en-US" dirty="0"/>
                    </a:p>
                    <a:p>
                      <a:pPr marL="342900" lvl="0" indent="-342900">
                        <a:spcAft>
                          <a:spcPts val="0"/>
                        </a:spcAft>
                        <a:buNone/>
                      </a:pPr>
                      <a:r>
                        <a:rPr lang="en-US" sz="800" b="1" i="0" u="none" strike="noStrike" noProof="0" dirty="0">
                          <a:solidFill>
                            <a:schemeClr val="tx1"/>
                          </a:solidFill>
                          <a:latin typeface="Calibri"/>
                        </a:rPr>
                        <a:t>Combine shapes with 4 sides</a:t>
                      </a:r>
                    </a:p>
                    <a:p>
                      <a:pPr marL="342900" lvl="0" indent="-342900">
                        <a:spcAft>
                          <a:spcPts val="0"/>
                        </a:spcAft>
                        <a:buNone/>
                      </a:pPr>
                      <a:r>
                        <a:rPr lang="en-US" sz="800" b="1" i="0" u="none" strike="noStrike" noProof="0" dirty="0">
                          <a:solidFill>
                            <a:schemeClr val="tx1"/>
                          </a:solidFill>
                          <a:latin typeface="Calibri"/>
                        </a:rPr>
                        <a:t>Shapes in the environment</a:t>
                      </a:r>
                    </a:p>
                    <a:p>
                      <a:pPr marL="342900" lvl="0" indent="-342900">
                        <a:spcAft>
                          <a:spcPts val="0"/>
                        </a:spcAft>
                        <a:buNone/>
                      </a:pPr>
                      <a:r>
                        <a:rPr lang="en-US" sz="800" b="1" i="0" u="none" strike="noStrike" noProof="0" dirty="0">
                          <a:solidFill>
                            <a:schemeClr val="tx1"/>
                          </a:solidFill>
                          <a:latin typeface="Calibri"/>
                        </a:rPr>
                        <a:t>My day and night</a:t>
                      </a:r>
                      <a:endParaRPr lang="en-GB" sz="8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spcAft>
                          <a:spcPts val="0"/>
                        </a:spcAft>
                        <a:buNone/>
                      </a:pPr>
                      <a:r>
                        <a:rPr lang="en-US" sz="800" b="1" i="0" u="none" strike="noStrike" noProof="0" dirty="0">
                          <a:solidFill>
                            <a:schemeClr val="tx1"/>
                          </a:solidFill>
                          <a:latin typeface="Calibri"/>
                        </a:rPr>
                        <a:t>Alive in 5 (2 weeks)</a:t>
                      </a:r>
                    </a:p>
                    <a:p>
                      <a:pPr marL="200660" lvl="0" indent="-166370">
                        <a:spcAft>
                          <a:spcPts val="0"/>
                        </a:spcAft>
                        <a:buNone/>
                      </a:pPr>
                      <a:r>
                        <a:rPr lang="en-US" sz="800" b="1" i="0" u="none" strike="noStrike" noProof="0" dirty="0">
                          <a:solidFill>
                            <a:schemeClr val="tx1"/>
                          </a:solidFill>
                          <a:latin typeface="Calibri"/>
                        </a:rPr>
                        <a:t>Introduce zero</a:t>
                      </a:r>
                    </a:p>
                    <a:p>
                      <a:pPr marL="200660" lvl="0" indent="-166370">
                        <a:spcAft>
                          <a:spcPts val="0"/>
                        </a:spcAft>
                        <a:buNone/>
                      </a:pPr>
                      <a:r>
                        <a:rPr lang="en-US" sz="800" b="1" i="0" u="none" strike="noStrike" noProof="0" dirty="0">
                          <a:solidFill>
                            <a:schemeClr val="tx1"/>
                          </a:solidFill>
                          <a:latin typeface="Calibri"/>
                        </a:rPr>
                        <a:t>Find 0 to 5</a:t>
                      </a:r>
                    </a:p>
                    <a:p>
                      <a:pPr marL="200660" lvl="0" indent="-166370">
                        <a:spcAft>
                          <a:spcPts val="0"/>
                        </a:spcAft>
                        <a:buNone/>
                      </a:pPr>
                      <a:r>
                        <a:rPr lang="en-US" sz="800" b="1" i="0" u="none" strike="noStrike" noProof="0" err="1">
                          <a:solidFill>
                            <a:schemeClr val="tx1"/>
                          </a:solidFill>
                          <a:latin typeface="Calibri"/>
                        </a:rPr>
                        <a:t>Subitise</a:t>
                      </a:r>
                      <a:r>
                        <a:rPr lang="en-US" sz="800" b="1" i="0" u="none" strike="noStrike" noProof="0" dirty="0">
                          <a:solidFill>
                            <a:schemeClr val="tx1"/>
                          </a:solidFill>
                          <a:latin typeface="Calibri"/>
                        </a:rPr>
                        <a:t> 0 to 5</a:t>
                      </a:r>
                    </a:p>
                    <a:p>
                      <a:pPr marL="200660" lvl="0" indent="-166370">
                        <a:spcAft>
                          <a:spcPts val="0"/>
                        </a:spcAft>
                        <a:buNone/>
                      </a:pPr>
                      <a:r>
                        <a:rPr lang="en-US" sz="800" b="1" i="0" u="none" strike="noStrike" noProof="0" dirty="0">
                          <a:solidFill>
                            <a:schemeClr val="tx1"/>
                          </a:solidFill>
                          <a:latin typeface="Calibri"/>
                        </a:rPr>
                        <a:t>Represent 0 to 5</a:t>
                      </a:r>
                    </a:p>
                    <a:p>
                      <a:pPr marL="200660" lvl="0" indent="-166370">
                        <a:spcAft>
                          <a:spcPts val="0"/>
                        </a:spcAft>
                        <a:buNone/>
                      </a:pPr>
                      <a:r>
                        <a:rPr lang="en-US" sz="800" b="1" i="0" u="none" strike="noStrike" noProof="0" dirty="0">
                          <a:solidFill>
                            <a:schemeClr val="tx1"/>
                          </a:solidFill>
                          <a:latin typeface="Calibri"/>
                        </a:rPr>
                        <a:t>1 more</a:t>
                      </a:r>
                    </a:p>
                    <a:p>
                      <a:pPr marL="200660" lvl="0" indent="-166370">
                        <a:spcAft>
                          <a:spcPts val="0"/>
                        </a:spcAft>
                        <a:buNone/>
                      </a:pPr>
                      <a:r>
                        <a:rPr lang="en-US" sz="800" b="1" i="0" u="none" strike="noStrike" noProof="0" dirty="0">
                          <a:solidFill>
                            <a:schemeClr val="tx1"/>
                          </a:solidFill>
                          <a:latin typeface="Calibri"/>
                        </a:rPr>
                        <a:t>1 less</a:t>
                      </a:r>
                    </a:p>
                    <a:p>
                      <a:pPr marL="200660" lvl="0" indent="-166370">
                        <a:spcAft>
                          <a:spcPts val="0"/>
                        </a:spcAft>
                        <a:buNone/>
                      </a:pPr>
                      <a:r>
                        <a:rPr lang="en-US" sz="800" b="1" i="0" u="none" strike="noStrike" noProof="0" dirty="0">
                          <a:solidFill>
                            <a:schemeClr val="tx1"/>
                          </a:solidFill>
                          <a:latin typeface="Calibri"/>
                        </a:rPr>
                        <a:t>Composition</a:t>
                      </a:r>
                    </a:p>
                    <a:p>
                      <a:pPr marL="200660" lvl="0" indent="-166370">
                        <a:spcAft>
                          <a:spcPts val="0"/>
                        </a:spcAft>
                        <a:buNone/>
                      </a:pPr>
                      <a:r>
                        <a:rPr lang="en-US" sz="800" b="1" i="0" u="none" strike="noStrike" noProof="0" dirty="0">
                          <a:solidFill>
                            <a:schemeClr val="tx1"/>
                          </a:solidFill>
                          <a:latin typeface="Calibri"/>
                        </a:rPr>
                        <a:t>Conceptual </a:t>
                      </a:r>
                      <a:r>
                        <a:rPr lang="en-US" sz="800" b="1" i="0" u="none" strike="noStrike" noProof="0" err="1">
                          <a:solidFill>
                            <a:schemeClr val="tx1"/>
                          </a:solidFill>
                          <a:latin typeface="Calibri"/>
                        </a:rPr>
                        <a:t>subitising</a:t>
                      </a:r>
                      <a:r>
                        <a:rPr lang="en-US" sz="800" b="1" i="0" u="none" strike="noStrike" noProof="0" dirty="0">
                          <a:solidFill>
                            <a:schemeClr val="tx1"/>
                          </a:solidFill>
                          <a:latin typeface="Calibri"/>
                        </a:rPr>
                        <a:t> to 5</a:t>
                      </a:r>
                    </a:p>
                    <a:p>
                      <a:pPr marL="200660"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Mass and Capacity (1 week)</a:t>
                      </a:r>
                    </a:p>
                    <a:p>
                      <a:pPr marL="200660" lvl="0" indent="-166370">
                        <a:spcAft>
                          <a:spcPts val="0"/>
                        </a:spcAft>
                        <a:buNone/>
                      </a:pPr>
                      <a:r>
                        <a:rPr lang="en-US" sz="800" b="1" i="0" u="none" strike="noStrike" noProof="0" dirty="0">
                          <a:solidFill>
                            <a:schemeClr val="tx1"/>
                          </a:solidFill>
                          <a:latin typeface="Calibri"/>
                        </a:rPr>
                        <a:t>Compare mass</a:t>
                      </a:r>
                    </a:p>
                    <a:p>
                      <a:pPr marL="200660" lvl="0" indent="-166370">
                        <a:spcAft>
                          <a:spcPts val="0"/>
                        </a:spcAft>
                        <a:buNone/>
                      </a:pPr>
                      <a:r>
                        <a:rPr lang="en-US" sz="800" b="1" i="0" u="none" strike="noStrike" noProof="0" dirty="0">
                          <a:solidFill>
                            <a:schemeClr val="tx1"/>
                          </a:solidFill>
                          <a:latin typeface="Calibri"/>
                        </a:rPr>
                        <a:t>Find a balance</a:t>
                      </a:r>
                    </a:p>
                    <a:p>
                      <a:pPr marL="200660" lvl="0" indent="-166370">
                        <a:spcAft>
                          <a:spcPts val="0"/>
                        </a:spcAft>
                        <a:buNone/>
                      </a:pPr>
                      <a:r>
                        <a:rPr lang="en-US" sz="800" b="1" i="0" u="none" strike="noStrike" noProof="0" dirty="0">
                          <a:solidFill>
                            <a:schemeClr val="tx1"/>
                          </a:solidFill>
                          <a:latin typeface="Calibri"/>
                        </a:rPr>
                        <a:t>Explore capacity</a:t>
                      </a:r>
                    </a:p>
                    <a:p>
                      <a:pPr marL="200660" lvl="0" indent="-166370">
                        <a:spcAft>
                          <a:spcPts val="0"/>
                        </a:spcAft>
                        <a:buNone/>
                      </a:pPr>
                      <a:r>
                        <a:rPr lang="en-US" sz="800" b="1" i="0" u="none" strike="noStrike" noProof="0" dirty="0">
                          <a:solidFill>
                            <a:schemeClr val="tx1"/>
                          </a:solidFill>
                          <a:latin typeface="Calibri"/>
                        </a:rPr>
                        <a:t>Compare capacity</a:t>
                      </a:r>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Growing 6, 7, 8 (2 weeks)</a:t>
                      </a:r>
                    </a:p>
                    <a:p>
                      <a:pPr marL="200660" lvl="0" indent="-166370">
                        <a:spcAft>
                          <a:spcPts val="0"/>
                        </a:spcAft>
                        <a:buNone/>
                      </a:pPr>
                      <a:r>
                        <a:rPr lang="en-US" sz="800" b="1" i="0" u="none" strike="noStrike" noProof="0" dirty="0">
                          <a:solidFill>
                            <a:schemeClr val="tx1"/>
                          </a:solidFill>
                          <a:latin typeface="Calibri"/>
                        </a:rPr>
                        <a:t>Find 6, 7 and 8</a:t>
                      </a:r>
                    </a:p>
                    <a:p>
                      <a:pPr marL="200660" lvl="0" indent="-166370">
                        <a:spcAft>
                          <a:spcPts val="0"/>
                        </a:spcAft>
                        <a:buNone/>
                      </a:pPr>
                      <a:r>
                        <a:rPr lang="en-US" sz="800" b="1" i="0" u="none" strike="noStrike" noProof="0" dirty="0">
                          <a:solidFill>
                            <a:schemeClr val="tx1"/>
                          </a:solidFill>
                          <a:latin typeface="Calibri"/>
                        </a:rPr>
                        <a:t>Represent 6, 7, and 8</a:t>
                      </a:r>
                    </a:p>
                    <a:p>
                      <a:pPr marL="200660" lvl="0" indent="-166370">
                        <a:spcAft>
                          <a:spcPts val="0"/>
                        </a:spcAft>
                        <a:buNone/>
                      </a:pPr>
                      <a:r>
                        <a:rPr lang="en-US" sz="800" b="1" i="0" u="none" strike="noStrike" noProof="0" dirty="0">
                          <a:solidFill>
                            <a:schemeClr val="tx1"/>
                          </a:solidFill>
                          <a:latin typeface="Calibri"/>
                        </a:rPr>
                        <a:t>1 more</a:t>
                      </a:r>
                    </a:p>
                    <a:p>
                      <a:pPr marL="200660" lvl="0" indent="-166370">
                        <a:spcAft>
                          <a:spcPts val="0"/>
                        </a:spcAft>
                        <a:buNone/>
                      </a:pPr>
                      <a:r>
                        <a:rPr lang="en-US" sz="800" b="1" i="0" u="none" strike="noStrike" noProof="0" dirty="0">
                          <a:solidFill>
                            <a:schemeClr val="tx1"/>
                          </a:solidFill>
                          <a:latin typeface="Calibri"/>
                        </a:rPr>
                        <a:t>1 less</a:t>
                      </a:r>
                    </a:p>
                    <a:p>
                      <a:pPr marL="200660" lvl="0" indent="-166370">
                        <a:spcAft>
                          <a:spcPts val="0"/>
                        </a:spcAft>
                        <a:buNone/>
                      </a:pPr>
                      <a:r>
                        <a:rPr lang="en-US" sz="800" b="1" i="0" u="none" strike="noStrike" noProof="0" dirty="0">
                          <a:solidFill>
                            <a:schemeClr val="tx1"/>
                          </a:solidFill>
                          <a:latin typeface="Calibri"/>
                        </a:rPr>
                        <a:t>Composition of 6, 7 and 8</a:t>
                      </a:r>
                    </a:p>
                    <a:p>
                      <a:pPr marL="200660" lvl="0" indent="-166370">
                        <a:spcAft>
                          <a:spcPts val="0"/>
                        </a:spcAft>
                        <a:buNone/>
                      </a:pPr>
                      <a:r>
                        <a:rPr lang="en-US" sz="800" b="1" i="0" u="none" strike="noStrike" noProof="0" dirty="0">
                          <a:solidFill>
                            <a:schemeClr val="tx1"/>
                          </a:solidFill>
                          <a:latin typeface="Calibri"/>
                        </a:rPr>
                        <a:t>Make pairs-odd and even</a:t>
                      </a:r>
                    </a:p>
                    <a:p>
                      <a:pPr marL="200660" lvl="0" indent="-166370">
                        <a:spcAft>
                          <a:spcPts val="0"/>
                        </a:spcAft>
                        <a:buNone/>
                      </a:pPr>
                      <a:r>
                        <a:rPr lang="en-US" sz="800" b="1" i="0" u="none" strike="noStrike" noProof="0" dirty="0">
                          <a:solidFill>
                            <a:schemeClr val="tx1"/>
                          </a:solidFill>
                          <a:latin typeface="Calibri"/>
                        </a:rPr>
                        <a:t>Double to 8 (find a double)</a:t>
                      </a:r>
                    </a:p>
                    <a:p>
                      <a:pPr marL="200660" lvl="0" indent="-166370">
                        <a:spcAft>
                          <a:spcPts val="0"/>
                        </a:spcAft>
                        <a:buNone/>
                      </a:pPr>
                      <a:r>
                        <a:rPr lang="en-US" sz="800" b="1" i="0" u="none" strike="noStrike" noProof="0" dirty="0">
                          <a:solidFill>
                            <a:schemeClr val="tx1"/>
                          </a:solidFill>
                          <a:latin typeface="Calibri"/>
                        </a:rPr>
                        <a:t>Double to 8 (make a double)</a:t>
                      </a:r>
                    </a:p>
                    <a:p>
                      <a:pPr marL="200660" lvl="0" indent="-166370">
                        <a:spcAft>
                          <a:spcPts val="0"/>
                        </a:spcAft>
                        <a:buNone/>
                      </a:pPr>
                      <a:r>
                        <a:rPr lang="en-US" sz="800" b="1" i="0" u="none" strike="noStrike" noProof="0" dirty="0">
                          <a:solidFill>
                            <a:schemeClr val="tx1"/>
                          </a:solidFill>
                          <a:latin typeface="Calibri"/>
                        </a:rPr>
                        <a:t>Combine 2 groups</a:t>
                      </a:r>
                    </a:p>
                    <a:p>
                      <a:pPr marL="200660" lvl="0" indent="-166370">
                        <a:spcAft>
                          <a:spcPts val="0"/>
                        </a:spcAft>
                        <a:buNone/>
                      </a:pPr>
                      <a:r>
                        <a:rPr lang="en-US" sz="800" b="1" i="0" u="none" strike="noStrike" noProof="0" dirty="0">
                          <a:solidFill>
                            <a:schemeClr val="tx1"/>
                          </a:solidFill>
                          <a:latin typeface="Calibri"/>
                        </a:rPr>
                        <a:t>Conceptual </a:t>
                      </a:r>
                      <a:r>
                        <a:rPr lang="en-US" sz="800" b="1" i="0" u="none" strike="noStrike" noProof="0" err="1">
                          <a:solidFill>
                            <a:schemeClr val="tx1"/>
                          </a:solidFill>
                          <a:latin typeface="Calibri"/>
                        </a:rPr>
                        <a:t>subitising</a:t>
                      </a:r>
                      <a:endParaRPr lang="en-US" sz="800" b="1" i="0" u="none" strike="noStrike" noProof="0">
                        <a:solidFill>
                          <a:schemeClr val="tx1"/>
                        </a:solidFill>
                        <a:latin typeface="Calibri"/>
                      </a:endParaRPr>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Length, Height and Time (1 week)</a:t>
                      </a:r>
                    </a:p>
                    <a:p>
                      <a:pPr marL="342900" lvl="0" indent="-342900">
                        <a:spcAft>
                          <a:spcPts val="0"/>
                        </a:spcAft>
                        <a:buNone/>
                      </a:pPr>
                      <a:r>
                        <a:rPr lang="en-US" sz="800" b="1" i="0" u="none" strike="noStrike" noProof="0" dirty="0">
                          <a:solidFill>
                            <a:schemeClr val="tx1"/>
                          </a:solidFill>
                          <a:latin typeface="Calibri"/>
                        </a:rPr>
                        <a:t>Explore length</a:t>
                      </a:r>
                    </a:p>
                    <a:p>
                      <a:pPr marL="342900" lvl="0" indent="-342900">
                        <a:spcAft>
                          <a:spcPts val="0"/>
                        </a:spcAft>
                        <a:buNone/>
                      </a:pPr>
                      <a:r>
                        <a:rPr lang="en-US" sz="800" b="1" i="0" u="none" strike="noStrike" noProof="0" dirty="0">
                          <a:solidFill>
                            <a:schemeClr val="tx1"/>
                          </a:solidFill>
                          <a:latin typeface="Calibri"/>
                        </a:rPr>
                        <a:t>Compare length</a:t>
                      </a:r>
                    </a:p>
                    <a:p>
                      <a:pPr marL="342900" lvl="0" indent="-342900">
                        <a:spcAft>
                          <a:spcPts val="0"/>
                        </a:spcAft>
                        <a:buNone/>
                      </a:pPr>
                      <a:r>
                        <a:rPr lang="en-US" sz="800" b="1" i="0" u="none" strike="noStrike" noProof="0" dirty="0">
                          <a:solidFill>
                            <a:schemeClr val="tx1"/>
                          </a:solidFill>
                          <a:latin typeface="Calibri"/>
                        </a:rPr>
                        <a:t>Explore height</a:t>
                      </a:r>
                    </a:p>
                    <a:p>
                      <a:pPr marL="342900" lvl="0" indent="-342900">
                        <a:spcAft>
                          <a:spcPts val="0"/>
                        </a:spcAft>
                        <a:buNone/>
                      </a:pPr>
                      <a:r>
                        <a:rPr lang="en-US" sz="800" b="1" i="0" u="none" strike="noStrike" noProof="0" dirty="0">
                          <a:solidFill>
                            <a:schemeClr val="tx1"/>
                          </a:solidFill>
                          <a:latin typeface="Calibri"/>
                        </a:rPr>
                        <a:t>Compare height</a:t>
                      </a:r>
                    </a:p>
                    <a:p>
                      <a:pPr marL="342900" lvl="0" indent="-342900">
                        <a:spcAft>
                          <a:spcPts val="0"/>
                        </a:spcAft>
                        <a:buNone/>
                      </a:pPr>
                      <a:r>
                        <a:rPr lang="en-US" sz="800" b="1" i="0" u="none" strike="noStrike" noProof="0" dirty="0">
                          <a:solidFill>
                            <a:schemeClr val="tx1"/>
                          </a:solidFill>
                          <a:latin typeface="Calibri"/>
                        </a:rPr>
                        <a:t>Talk about time</a:t>
                      </a:r>
                    </a:p>
                    <a:p>
                      <a:pPr marL="342900" lvl="0" indent="-342900">
                        <a:spcAft>
                          <a:spcPts val="0"/>
                        </a:spcAft>
                        <a:buNone/>
                      </a:pPr>
                      <a:r>
                        <a:rPr lang="en-US" sz="800" b="1" i="0" u="none" strike="noStrike" noProof="0" dirty="0">
                          <a:solidFill>
                            <a:schemeClr val="tx1"/>
                          </a:solidFill>
                          <a:latin typeface="Calibri"/>
                        </a:rPr>
                        <a:t>Order and sequence time</a:t>
                      </a:r>
                      <a:endParaRPr lang="en-GB" sz="8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spcAft>
                          <a:spcPts val="0"/>
                        </a:spcAft>
                        <a:buNone/>
                      </a:pPr>
                      <a:r>
                        <a:rPr lang="en-US" sz="800" b="1" i="0" u="none" strike="noStrike" noProof="0" dirty="0">
                          <a:solidFill>
                            <a:schemeClr val="tx1"/>
                          </a:solidFill>
                          <a:latin typeface="Calibri"/>
                        </a:rPr>
                        <a:t>Building 9 and 10 (3 weeks)</a:t>
                      </a:r>
                    </a:p>
                    <a:p>
                      <a:pPr marL="342900" lvl="0" indent="-342900">
                        <a:spcAft>
                          <a:spcPts val="0"/>
                        </a:spcAft>
                        <a:buNone/>
                      </a:pPr>
                      <a:r>
                        <a:rPr lang="en-US" sz="800" b="1" i="0" u="none" strike="noStrike" noProof="0" dirty="0">
                          <a:solidFill>
                            <a:schemeClr val="tx1"/>
                          </a:solidFill>
                          <a:latin typeface="Calibri"/>
                        </a:rPr>
                        <a:t>Find 9 and 10</a:t>
                      </a:r>
                    </a:p>
                    <a:p>
                      <a:pPr marL="342900" lvl="0" indent="-342900">
                        <a:spcAft>
                          <a:spcPts val="0"/>
                        </a:spcAft>
                        <a:buNone/>
                      </a:pPr>
                      <a:r>
                        <a:rPr lang="en-US" sz="800" b="1" i="0" u="none" strike="noStrike" noProof="0" dirty="0">
                          <a:solidFill>
                            <a:schemeClr val="tx1"/>
                          </a:solidFill>
                          <a:latin typeface="Calibri"/>
                        </a:rPr>
                        <a:t>Compare numbers to 10</a:t>
                      </a:r>
                    </a:p>
                    <a:p>
                      <a:pPr marL="342900" lvl="0" indent="-342900">
                        <a:spcAft>
                          <a:spcPts val="0"/>
                        </a:spcAft>
                        <a:buNone/>
                      </a:pPr>
                      <a:r>
                        <a:rPr lang="en-US" sz="800" b="1" i="0" u="none" strike="noStrike" noProof="0" dirty="0">
                          <a:solidFill>
                            <a:schemeClr val="tx1"/>
                          </a:solidFill>
                          <a:latin typeface="Calibri"/>
                        </a:rPr>
                        <a:t>Represent 9 and 10</a:t>
                      </a:r>
                    </a:p>
                    <a:p>
                      <a:pPr marL="342900" lvl="0" indent="-342900">
                        <a:spcAft>
                          <a:spcPts val="0"/>
                        </a:spcAft>
                        <a:buNone/>
                      </a:pPr>
                      <a:r>
                        <a:rPr lang="en-US" sz="800" b="1" i="0" u="none" strike="noStrike" noProof="0" dirty="0">
                          <a:solidFill>
                            <a:schemeClr val="tx1"/>
                          </a:solidFill>
                          <a:latin typeface="Calibri"/>
                        </a:rPr>
                        <a:t>Conceptual </a:t>
                      </a:r>
                      <a:r>
                        <a:rPr lang="en-US" sz="800" b="1" i="0" u="none" strike="noStrike" noProof="0" err="1">
                          <a:solidFill>
                            <a:schemeClr val="tx1"/>
                          </a:solidFill>
                          <a:latin typeface="Calibri"/>
                        </a:rPr>
                        <a:t>subitising</a:t>
                      </a:r>
                      <a:r>
                        <a:rPr lang="en-US" sz="800" b="1" i="0" u="none" strike="noStrike" noProof="0" dirty="0">
                          <a:solidFill>
                            <a:schemeClr val="tx1"/>
                          </a:solidFill>
                          <a:latin typeface="Calibri"/>
                        </a:rPr>
                        <a:t> to 10</a:t>
                      </a:r>
                    </a:p>
                    <a:p>
                      <a:pPr marL="342900" lvl="0" indent="-342900">
                        <a:spcAft>
                          <a:spcPts val="0"/>
                        </a:spcAft>
                        <a:buNone/>
                      </a:pPr>
                      <a:r>
                        <a:rPr lang="en-US" sz="800" b="1" i="0" u="none" strike="noStrike" noProof="0" dirty="0">
                          <a:solidFill>
                            <a:schemeClr val="tx1"/>
                          </a:solidFill>
                          <a:latin typeface="Calibri"/>
                        </a:rPr>
                        <a:t>1 more</a:t>
                      </a:r>
                    </a:p>
                    <a:p>
                      <a:pPr marL="342900" lvl="0" indent="-342900">
                        <a:spcAft>
                          <a:spcPts val="0"/>
                        </a:spcAft>
                        <a:buNone/>
                      </a:pPr>
                      <a:r>
                        <a:rPr lang="en-US" sz="800" b="1" i="0" u="none" strike="noStrike" noProof="0" dirty="0">
                          <a:solidFill>
                            <a:schemeClr val="tx1"/>
                          </a:solidFill>
                          <a:latin typeface="Calibri"/>
                        </a:rPr>
                        <a:t>1 less</a:t>
                      </a:r>
                    </a:p>
                    <a:p>
                      <a:pPr marL="342900" lvl="0" indent="-342900">
                        <a:spcAft>
                          <a:spcPts val="0"/>
                        </a:spcAft>
                        <a:buNone/>
                      </a:pPr>
                      <a:r>
                        <a:rPr lang="en-US" sz="800" b="1" i="0" u="none" strike="noStrike" noProof="0" dirty="0">
                          <a:solidFill>
                            <a:schemeClr val="tx1"/>
                          </a:solidFill>
                          <a:latin typeface="Calibri"/>
                        </a:rPr>
                        <a:t>Composition to 10</a:t>
                      </a:r>
                    </a:p>
                    <a:p>
                      <a:pPr marL="342900" lvl="0" indent="-342900">
                        <a:spcAft>
                          <a:spcPts val="0"/>
                        </a:spcAft>
                        <a:buNone/>
                      </a:pPr>
                      <a:r>
                        <a:rPr lang="en-US" sz="800" b="1" i="0" u="none" strike="noStrike" noProof="0" dirty="0">
                          <a:solidFill>
                            <a:schemeClr val="tx1"/>
                          </a:solidFill>
                          <a:latin typeface="Calibri"/>
                        </a:rPr>
                        <a:t>Bonds to 10 (2 parts)</a:t>
                      </a:r>
                    </a:p>
                    <a:p>
                      <a:pPr marL="342900" lvl="0" indent="-342900">
                        <a:spcAft>
                          <a:spcPts val="0"/>
                        </a:spcAft>
                        <a:buNone/>
                      </a:pPr>
                      <a:r>
                        <a:rPr lang="en-US" sz="800" b="1" i="0" u="none" strike="noStrike" noProof="0" dirty="0">
                          <a:solidFill>
                            <a:schemeClr val="tx1"/>
                          </a:solidFill>
                          <a:latin typeface="Calibri"/>
                        </a:rPr>
                        <a:t>Make arrangements of 10</a:t>
                      </a:r>
                    </a:p>
                    <a:p>
                      <a:pPr marL="342900" lvl="0" indent="-342900">
                        <a:spcAft>
                          <a:spcPts val="0"/>
                        </a:spcAft>
                        <a:buNone/>
                      </a:pPr>
                      <a:r>
                        <a:rPr lang="en-US" sz="800" b="1" i="0" u="none" strike="noStrike" noProof="0" dirty="0">
                          <a:solidFill>
                            <a:schemeClr val="tx1"/>
                          </a:solidFill>
                          <a:latin typeface="Calibri"/>
                        </a:rPr>
                        <a:t>Bonds to 10 (3 parts)</a:t>
                      </a:r>
                    </a:p>
                    <a:p>
                      <a:pPr marL="342900" lvl="0" indent="-342900">
                        <a:spcAft>
                          <a:spcPts val="0"/>
                        </a:spcAft>
                        <a:buNone/>
                      </a:pPr>
                      <a:r>
                        <a:rPr lang="en-US" sz="800" b="1" i="0" u="none" strike="noStrike" noProof="0" dirty="0">
                          <a:solidFill>
                            <a:schemeClr val="tx1"/>
                          </a:solidFill>
                          <a:latin typeface="Calibri"/>
                        </a:rPr>
                        <a:t>Doubles to 10 (find a double)</a:t>
                      </a:r>
                    </a:p>
                    <a:p>
                      <a:pPr marL="342900" lvl="0" indent="-342900">
                        <a:spcAft>
                          <a:spcPts val="0"/>
                        </a:spcAft>
                        <a:buNone/>
                      </a:pPr>
                      <a:r>
                        <a:rPr lang="en-US" sz="800" b="1" i="0" u="none" strike="noStrike" noProof="0" dirty="0">
                          <a:solidFill>
                            <a:schemeClr val="tx1"/>
                          </a:solidFill>
                          <a:latin typeface="Calibri"/>
                        </a:rPr>
                        <a:t>Doubles to 10 (make a double)</a:t>
                      </a:r>
                    </a:p>
                    <a:p>
                      <a:pPr marL="342900" lvl="0" indent="-342900">
                        <a:spcAft>
                          <a:spcPts val="0"/>
                        </a:spcAft>
                        <a:buNone/>
                      </a:pPr>
                      <a:r>
                        <a:rPr lang="en-US" sz="800" b="1" i="0" u="none" strike="noStrike" noProof="0" dirty="0">
                          <a:solidFill>
                            <a:schemeClr val="tx1"/>
                          </a:solidFill>
                          <a:latin typeface="Calibri"/>
                        </a:rPr>
                        <a:t>Explore even and odd</a:t>
                      </a:r>
                    </a:p>
                    <a:p>
                      <a:pPr lvl="0" algn="ctr">
                        <a:spcAft>
                          <a:spcPts val="0"/>
                        </a:spcAft>
                        <a:buNone/>
                      </a:pPr>
                      <a:endParaRPr lang="en-US" sz="800" b="1" i="0" u="none" strike="noStrike" noProof="0" dirty="0">
                        <a:solidFill>
                          <a:schemeClr val="tx1"/>
                        </a:solidFill>
                        <a:latin typeface="Calibri"/>
                      </a:endParaRPr>
                    </a:p>
                    <a:p>
                      <a:pPr lvl="0" algn="ctr">
                        <a:spcAft>
                          <a:spcPts val="0"/>
                        </a:spcAft>
                        <a:buNone/>
                      </a:pPr>
                      <a:r>
                        <a:rPr lang="en-US" sz="800" b="1" i="0" u="none" strike="noStrike" noProof="0" dirty="0">
                          <a:solidFill>
                            <a:schemeClr val="tx1"/>
                          </a:solidFill>
                          <a:latin typeface="Calibri"/>
                        </a:rPr>
                        <a:t>Explore 3D shapes (2 weeks)</a:t>
                      </a:r>
                      <a:endParaRPr lang="en-US" dirty="0"/>
                    </a:p>
                    <a:p>
                      <a:pPr marL="180340" lvl="0" indent="-186690">
                        <a:spcAft>
                          <a:spcPts val="0"/>
                        </a:spcAft>
                        <a:buNone/>
                      </a:pPr>
                      <a:r>
                        <a:rPr lang="en-US" sz="800" b="1" i="0" u="none" strike="noStrike" noProof="0" err="1">
                          <a:solidFill>
                            <a:schemeClr val="tx1"/>
                          </a:solidFill>
                          <a:latin typeface="Calibri"/>
                        </a:rPr>
                        <a:t>Recognise</a:t>
                      </a:r>
                      <a:r>
                        <a:rPr lang="en-US" sz="800" b="1" i="0" u="none" strike="noStrike" noProof="0" dirty="0">
                          <a:solidFill>
                            <a:schemeClr val="tx1"/>
                          </a:solidFill>
                          <a:latin typeface="Calibri"/>
                        </a:rPr>
                        <a:t> and name 3D shapes</a:t>
                      </a:r>
                    </a:p>
                    <a:p>
                      <a:pPr marL="180340" lvl="0" indent="-186690">
                        <a:spcAft>
                          <a:spcPts val="0"/>
                        </a:spcAft>
                        <a:buNone/>
                      </a:pPr>
                      <a:r>
                        <a:rPr lang="en-US" sz="800" b="1" i="0" u="none" strike="noStrike" noProof="0" dirty="0">
                          <a:solidFill>
                            <a:schemeClr val="tx1"/>
                          </a:solidFill>
                          <a:latin typeface="Calibri"/>
                        </a:rPr>
                        <a:t>Find 2D shapes within 3D shapes</a:t>
                      </a:r>
                    </a:p>
                    <a:p>
                      <a:pPr marL="180340" lvl="0" indent="-186690">
                        <a:spcAft>
                          <a:spcPts val="0"/>
                        </a:spcAft>
                        <a:buNone/>
                      </a:pPr>
                      <a:r>
                        <a:rPr lang="en-US" sz="800" b="1" i="0" u="none" strike="noStrike" noProof="0" dirty="0">
                          <a:solidFill>
                            <a:schemeClr val="tx1"/>
                          </a:solidFill>
                          <a:latin typeface="Calibri"/>
                        </a:rPr>
                        <a:t>Use 3D shapes for tasks</a:t>
                      </a:r>
                    </a:p>
                    <a:p>
                      <a:pPr marL="180340" lvl="0" indent="-186690">
                        <a:spcAft>
                          <a:spcPts val="0"/>
                        </a:spcAft>
                        <a:buNone/>
                      </a:pPr>
                      <a:r>
                        <a:rPr lang="en-US" sz="800" b="1" i="0" u="none" strike="noStrike" noProof="0" dirty="0">
                          <a:solidFill>
                            <a:schemeClr val="tx1"/>
                          </a:solidFill>
                          <a:latin typeface="Calibri"/>
                        </a:rPr>
                        <a:t>3D shapes in the environment</a:t>
                      </a:r>
                    </a:p>
                    <a:p>
                      <a:pPr marL="180340" lvl="0" indent="-186690">
                        <a:spcAft>
                          <a:spcPts val="0"/>
                        </a:spcAft>
                        <a:buNone/>
                      </a:pPr>
                      <a:r>
                        <a:rPr lang="en-US" sz="800" b="1" i="0" u="none" strike="noStrike" noProof="0" dirty="0">
                          <a:solidFill>
                            <a:schemeClr val="tx1"/>
                          </a:solidFill>
                          <a:latin typeface="Calibri"/>
                        </a:rPr>
                        <a:t>Identify more complex patterns</a:t>
                      </a:r>
                    </a:p>
                    <a:p>
                      <a:pPr marL="180340" lvl="0" indent="-186690">
                        <a:spcAft>
                          <a:spcPts val="0"/>
                        </a:spcAft>
                        <a:buNone/>
                      </a:pPr>
                      <a:r>
                        <a:rPr lang="en-US" sz="800" b="1" i="0" u="none" strike="noStrike" noProof="0" dirty="0">
                          <a:solidFill>
                            <a:schemeClr val="tx1"/>
                          </a:solidFill>
                          <a:latin typeface="Calibri"/>
                        </a:rPr>
                        <a:t>Copy and continue patterns</a:t>
                      </a:r>
                    </a:p>
                    <a:p>
                      <a:pPr marL="180340" lvl="0" indent="-186690">
                        <a:spcAft>
                          <a:spcPts val="0"/>
                        </a:spcAft>
                        <a:buNone/>
                      </a:pPr>
                      <a:r>
                        <a:rPr lang="en-US" sz="800" b="1" i="0" u="none" strike="noStrike" noProof="0" dirty="0">
                          <a:solidFill>
                            <a:schemeClr val="tx1"/>
                          </a:solidFill>
                          <a:latin typeface="Calibri"/>
                        </a:rPr>
                        <a:t>Patterns in the environment</a:t>
                      </a:r>
                    </a:p>
                    <a:p>
                      <a:pPr marL="0" marR="0" lvl="0" indent="0" algn="ctr" defTabSz="914400">
                        <a:lnSpc>
                          <a:spcPct val="100000"/>
                        </a:lnSpc>
                        <a:spcBef>
                          <a:spcPts val="0"/>
                        </a:spcBef>
                        <a:spcAft>
                          <a:spcPts val="0"/>
                        </a:spcAft>
                        <a:buClrTx/>
                        <a:buSzTx/>
                        <a:buFontTx/>
                        <a:buNone/>
                        <a:tabLst/>
                        <a:defRPr/>
                      </a:pPr>
                      <a:endParaRPr lang="en-GB" sz="1050" b="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lvl="0">
                        <a:spcAft>
                          <a:spcPts val="0"/>
                        </a:spcAft>
                        <a:buNone/>
                      </a:pPr>
                      <a:r>
                        <a:rPr lang="en-US" sz="800" b="1" i="0" u="none" strike="noStrike" noProof="0" dirty="0">
                          <a:solidFill>
                            <a:schemeClr val="tx1"/>
                          </a:solidFill>
                          <a:latin typeface="Calibri"/>
                        </a:rPr>
                        <a:t>To 20 and beyond (2 weeks)</a:t>
                      </a:r>
                    </a:p>
                    <a:p>
                      <a:pPr marL="342900" lvl="0" indent="-342900">
                        <a:spcAft>
                          <a:spcPts val="0"/>
                        </a:spcAft>
                        <a:buNone/>
                      </a:pPr>
                      <a:r>
                        <a:rPr lang="en-US" sz="800" b="1" i="0" u="none" strike="noStrike" noProof="0" dirty="0">
                          <a:solidFill>
                            <a:schemeClr val="tx1"/>
                          </a:solidFill>
                          <a:latin typeface="Calibri"/>
                        </a:rPr>
                        <a:t>Build numbers beyond 10 (10-13)</a:t>
                      </a:r>
                    </a:p>
                    <a:p>
                      <a:pPr marL="342900" lvl="0" indent="-342900">
                        <a:spcAft>
                          <a:spcPts val="0"/>
                        </a:spcAft>
                        <a:buNone/>
                      </a:pPr>
                      <a:r>
                        <a:rPr lang="en-US" sz="800" b="1" i="0" u="none" strike="noStrike" noProof="0" dirty="0">
                          <a:solidFill>
                            <a:schemeClr val="tx1"/>
                          </a:solidFill>
                          <a:latin typeface="Calibri"/>
                        </a:rPr>
                        <a:t>Continue patterns beyond 10 (10-13)</a:t>
                      </a:r>
                    </a:p>
                    <a:p>
                      <a:pPr marL="342900" lvl="0" indent="-342900">
                        <a:spcAft>
                          <a:spcPts val="0"/>
                        </a:spcAft>
                        <a:buNone/>
                      </a:pPr>
                      <a:r>
                        <a:rPr lang="en-US" sz="800" b="1" i="0" u="none" strike="noStrike" noProof="0" dirty="0">
                          <a:solidFill>
                            <a:schemeClr val="tx1"/>
                          </a:solidFill>
                          <a:latin typeface="Calibri"/>
                        </a:rPr>
                        <a:t>Build numbers beyond 10 (14-20)</a:t>
                      </a:r>
                    </a:p>
                    <a:p>
                      <a:pPr marL="342900" lvl="0" indent="-342900">
                        <a:spcAft>
                          <a:spcPts val="0"/>
                        </a:spcAft>
                        <a:buNone/>
                      </a:pPr>
                      <a:r>
                        <a:rPr lang="en-US" sz="800" b="1" i="0" u="none" strike="noStrike" noProof="0" dirty="0">
                          <a:solidFill>
                            <a:schemeClr val="tx1"/>
                          </a:solidFill>
                          <a:latin typeface="Calibri"/>
                        </a:rPr>
                        <a:t>Continue patterns beyond 10 (14-20)</a:t>
                      </a:r>
                    </a:p>
                    <a:p>
                      <a:pPr marL="342900" lvl="0" indent="-342900">
                        <a:spcAft>
                          <a:spcPts val="0"/>
                        </a:spcAft>
                        <a:buNone/>
                      </a:pPr>
                      <a:r>
                        <a:rPr lang="en-US" sz="800" b="1" i="0" u="none" strike="noStrike" noProof="0" dirty="0">
                          <a:solidFill>
                            <a:schemeClr val="tx1"/>
                          </a:solidFill>
                          <a:latin typeface="Calibri"/>
                        </a:rPr>
                        <a:t>Verbal counting beyond 20</a:t>
                      </a:r>
                    </a:p>
                    <a:p>
                      <a:pPr marL="342900" lvl="0" indent="-342900">
                        <a:spcAft>
                          <a:spcPts val="0"/>
                        </a:spcAft>
                        <a:buNone/>
                      </a:pPr>
                      <a:r>
                        <a:rPr lang="en-US" sz="800" b="1" i="0" u="none" strike="noStrike" noProof="0" dirty="0">
                          <a:solidFill>
                            <a:schemeClr val="tx1"/>
                          </a:solidFill>
                          <a:latin typeface="Calibri"/>
                        </a:rPr>
                        <a:t>Verbal counting patterns</a:t>
                      </a:r>
                    </a:p>
                    <a:p>
                      <a:pPr lvl="0">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How many now? (1 week)</a:t>
                      </a:r>
                    </a:p>
                    <a:p>
                      <a:pPr marL="69850" lvl="0" indent="-116840">
                        <a:spcAft>
                          <a:spcPts val="0"/>
                        </a:spcAft>
                        <a:buNone/>
                      </a:pPr>
                      <a:r>
                        <a:rPr lang="en-US" sz="800" b="1" i="0" u="none" strike="noStrike" noProof="0" dirty="0">
                          <a:solidFill>
                            <a:schemeClr val="tx1"/>
                          </a:solidFill>
                          <a:latin typeface="Calibri"/>
                        </a:rPr>
                        <a:t>Add more</a:t>
                      </a:r>
                    </a:p>
                    <a:p>
                      <a:pPr marL="69850" lvl="0" indent="-116840">
                        <a:spcAft>
                          <a:spcPts val="0"/>
                        </a:spcAft>
                        <a:buNone/>
                      </a:pPr>
                      <a:r>
                        <a:rPr lang="en-US" sz="800" b="1" i="0" u="none" strike="noStrike" noProof="0" dirty="0">
                          <a:solidFill>
                            <a:schemeClr val="tx1"/>
                          </a:solidFill>
                          <a:latin typeface="Calibri"/>
                        </a:rPr>
                        <a:t>How many did I add?</a:t>
                      </a:r>
                    </a:p>
                    <a:p>
                      <a:pPr marL="69850" lvl="0" indent="-116840">
                        <a:spcAft>
                          <a:spcPts val="0"/>
                        </a:spcAft>
                        <a:buNone/>
                      </a:pPr>
                      <a:r>
                        <a:rPr lang="en-US" sz="800" b="1" i="0" u="none" strike="noStrike" noProof="0" dirty="0">
                          <a:solidFill>
                            <a:schemeClr val="tx1"/>
                          </a:solidFill>
                          <a:latin typeface="Calibri"/>
                        </a:rPr>
                        <a:t>Take away</a:t>
                      </a:r>
                    </a:p>
                    <a:p>
                      <a:pPr marL="69850" lvl="0" indent="-116840">
                        <a:spcAft>
                          <a:spcPts val="0"/>
                        </a:spcAft>
                        <a:buNone/>
                      </a:pPr>
                      <a:r>
                        <a:rPr lang="en-US" sz="800" b="1" i="0" u="none" strike="noStrike" noProof="0" dirty="0">
                          <a:solidFill>
                            <a:schemeClr val="tx1"/>
                          </a:solidFill>
                          <a:latin typeface="Calibri"/>
                        </a:rPr>
                        <a:t>How many did I take away?</a:t>
                      </a:r>
                    </a:p>
                    <a:p>
                      <a:pPr lvl="0" algn="ctr">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dirty="0">
                          <a:solidFill>
                            <a:schemeClr val="tx1"/>
                          </a:solidFill>
                          <a:latin typeface="Calibri"/>
                        </a:rPr>
                        <a:t>Manipulate, compose and decompose (2 weeks)</a:t>
                      </a:r>
                    </a:p>
                    <a:p>
                      <a:pPr marL="342900" lvl="0" indent="-342900">
                        <a:spcAft>
                          <a:spcPts val="0"/>
                        </a:spcAft>
                        <a:buNone/>
                      </a:pPr>
                      <a:r>
                        <a:rPr lang="en-US" sz="800" b="1" i="0" u="none" strike="noStrike" noProof="0" dirty="0">
                          <a:solidFill>
                            <a:schemeClr val="tx1"/>
                          </a:solidFill>
                          <a:latin typeface="Calibri"/>
                        </a:rPr>
                        <a:t>Select shapes for a purpose</a:t>
                      </a:r>
                    </a:p>
                    <a:p>
                      <a:pPr marL="342900" lvl="0" indent="-342900">
                        <a:spcAft>
                          <a:spcPts val="0"/>
                        </a:spcAft>
                        <a:buNone/>
                      </a:pPr>
                      <a:r>
                        <a:rPr lang="en-US" sz="800" b="1" i="0" u="none" strike="noStrike" noProof="0" dirty="0">
                          <a:solidFill>
                            <a:schemeClr val="tx1"/>
                          </a:solidFill>
                          <a:latin typeface="Calibri"/>
                        </a:rPr>
                        <a:t>Rotate shapes</a:t>
                      </a:r>
                    </a:p>
                    <a:p>
                      <a:pPr marL="342900" lvl="0" indent="-342900">
                        <a:spcAft>
                          <a:spcPts val="0"/>
                        </a:spcAft>
                        <a:buNone/>
                      </a:pPr>
                      <a:r>
                        <a:rPr lang="en-US" sz="800" b="1" i="0" u="none" strike="noStrike" noProof="0" dirty="0">
                          <a:solidFill>
                            <a:schemeClr val="tx1"/>
                          </a:solidFill>
                          <a:latin typeface="Calibri"/>
                        </a:rPr>
                        <a:t>Manipulate shapes</a:t>
                      </a:r>
                    </a:p>
                    <a:p>
                      <a:pPr marL="342900" lvl="0" indent="-342900">
                        <a:spcAft>
                          <a:spcPts val="0"/>
                        </a:spcAft>
                        <a:buNone/>
                      </a:pPr>
                      <a:r>
                        <a:rPr lang="en-US" sz="800" b="1" i="0" u="none" strike="noStrike" noProof="0" dirty="0">
                          <a:solidFill>
                            <a:schemeClr val="tx1"/>
                          </a:solidFill>
                          <a:latin typeface="Calibri"/>
                        </a:rPr>
                        <a:t>Explain shape arrangements</a:t>
                      </a:r>
                    </a:p>
                    <a:p>
                      <a:pPr marL="342900" lvl="0" indent="-342900">
                        <a:spcAft>
                          <a:spcPts val="0"/>
                        </a:spcAft>
                        <a:buNone/>
                      </a:pPr>
                      <a:r>
                        <a:rPr lang="en-US" sz="800" b="1" i="0" u="none" strike="noStrike" noProof="0" dirty="0">
                          <a:solidFill>
                            <a:schemeClr val="tx1"/>
                          </a:solidFill>
                          <a:latin typeface="Calibri"/>
                        </a:rPr>
                        <a:t>Compose shapes</a:t>
                      </a:r>
                    </a:p>
                    <a:p>
                      <a:pPr marL="342900" lvl="0" indent="-342900">
                        <a:spcAft>
                          <a:spcPts val="0"/>
                        </a:spcAft>
                        <a:buNone/>
                      </a:pPr>
                      <a:r>
                        <a:rPr lang="en-US" sz="800" b="1" i="0" u="none" strike="noStrike" noProof="0" dirty="0">
                          <a:solidFill>
                            <a:schemeClr val="tx1"/>
                          </a:solidFill>
                          <a:latin typeface="Calibri"/>
                        </a:rPr>
                        <a:t>Decompose shapes</a:t>
                      </a:r>
                    </a:p>
                    <a:p>
                      <a:pPr marL="342900" lvl="0" indent="-342900">
                        <a:spcAft>
                          <a:spcPts val="0"/>
                        </a:spcAft>
                        <a:buNone/>
                      </a:pPr>
                      <a:r>
                        <a:rPr lang="en-US" sz="800" b="1" i="0" u="none" strike="noStrike" noProof="0" dirty="0">
                          <a:solidFill>
                            <a:schemeClr val="tx1"/>
                          </a:solidFill>
                          <a:latin typeface="Calibri"/>
                        </a:rPr>
                        <a:t>Copy 2D shape pictures</a:t>
                      </a:r>
                    </a:p>
                    <a:p>
                      <a:pPr marL="342900" lvl="0" indent="-342900">
                        <a:spcAft>
                          <a:spcPts val="0"/>
                        </a:spcAft>
                        <a:buNone/>
                      </a:pPr>
                      <a:r>
                        <a:rPr lang="en-US" sz="800" b="1" i="0" u="none" strike="noStrike" noProof="0" dirty="0">
                          <a:solidFill>
                            <a:schemeClr val="tx1"/>
                          </a:solidFill>
                          <a:latin typeface="Calibri"/>
                        </a:rPr>
                        <a:t>Find 2D shapes within 3D shape</a:t>
                      </a:r>
                      <a:endParaRPr lang="en-GB" sz="8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l">
                        <a:spcAft>
                          <a:spcPts val="0"/>
                        </a:spcAft>
                      </a:pPr>
                      <a:r>
                        <a:rPr lang="en-US" sz="1100" b="1" dirty="0">
                          <a:solidFill>
                            <a:schemeClr val="tx1"/>
                          </a:solidFill>
                        </a:rPr>
                        <a:t>S</a:t>
                      </a:r>
                      <a:r>
                        <a:rPr lang="en-US" sz="800" b="1" i="0" u="none" strike="noStrike" noProof="0" dirty="0">
                          <a:solidFill>
                            <a:schemeClr val="tx1"/>
                          </a:solidFill>
                          <a:latin typeface="Calibri"/>
                        </a:rPr>
                        <a:t>haring and grouping (2 weeks)</a:t>
                      </a:r>
                    </a:p>
                    <a:p>
                      <a:pPr marL="342900" lvl="0" indent="-342900">
                        <a:spcAft>
                          <a:spcPts val="0"/>
                        </a:spcAft>
                        <a:buNone/>
                      </a:pPr>
                      <a:r>
                        <a:rPr lang="en-US" sz="800" b="1" i="0" u="none" strike="noStrike" noProof="0" dirty="0">
                          <a:solidFill>
                            <a:schemeClr val="tx1"/>
                          </a:solidFill>
                          <a:latin typeface="Calibri"/>
                        </a:rPr>
                        <a:t>Explore sharing</a:t>
                      </a:r>
                    </a:p>
                    <a:p>
                      <a:pPr marL="342900" lvl="0" indent="-342900">
                        <a:spcAft>
                          <a:spcPts val="0"/>
                        </a:spcAft>
                        <a:buNone/>
                      </a:pPr>
                      <a:r>
                        <a:rPr lang="en-US" sz="800" b="1" i="0" u="none" strike="noStrike" noProof="0" dirty="0">
                          <a:solidFill>
                            <a:schemeClr val="tx1"/>
                          </a:solidFill>
                          <a:latin typeface="Calibri"/>
                        </a:rPr>
                        <a:t>Sharing</a:t>
                      </a:r>
                    </a:p>
                    <a:p>
                      <a:pPr marL="342900" lvl="0" indent="-342900">
                        <a:spcAft>
                          <a:spcPts val="0"/>
                        </a:spcAft>
                        <a:buNone/>
                      </a:pPr>
                      <a:r>
                        <a:rPr lang="en-US" sz="800" b="1" i="0" u="none" strike="noStrike" noProof="0" dirty="0">
                          <a:solidFill>
                            <a:schemeClr val="tx1"/>
                          </a:solidFill>
                          <a:latin typeface="Calibri"/>
                        </a:rPr>
                        <a:t>Explore grouping</a:t>
                      </a:r>
                    </a:p>
                    <a:p>
                      <a:pPr marL="342900" lvl="0" indent="-342900">
                        <a:spcAft>
                          <a:spcPts val="0"/>
                        </a:spcAft>
                        <a:buNone/>
                      </a:pPr>
                      <a:r>
                        <a:rPr lang="en-US" sz="800" b="1" i="0" u="none" strike="noStrike" noProof="0" dirty="0">
                          <a:solidFill>
                            <a:schemeClr val="tx1"/>
                          </a:solidFill>
                          <a:latin typeface="Calibri"/>
                        </a:rPr>
                        <a:t>Grouping</a:t>
                      </a:r>
                    </a:p>
                    <a:p>
                      <a:pPr marL="342900" lvl="0" indent="-342900">
                        <a:spcAft>
                          <a:spcPts val="0"/>
                        </a:spcAft>
                        <a:buNone/>
                      </a:pPr>
                      <a:r>
                        <a:rPr lang="en-US" sz="800" b="1" i="0" u="none" strike="noStrike" noProof="0" dirty="0">
                          <a:solidFill>
                            <a:schemeClr val="tx1"/>
                          </a:solidFill>
                          <a:latin typeface="Calibri"/>
                        </a:rPr>
                        <a:t>Even and odd sharing</a:t>
                      </a:r>
                    </a:p>
                    <a:p>
                      <a:pPr marL="342900" lvl="0" indent="-342900">
                        <a:spcAft>
                          <a:spcPts val="0"/>
                        </a:spcAft>
                        <a:buNone/>
                      </a:pPr>
                      <a:r>
                        <a:rPr lang="en-US" sz="800" b="1" i="0" u="none" strike="noStrike" noProof="0" dirty="0">
                          <a:solidFill>
                            <a:schemeClr val="tx1"/>
                          </a:solidFill>
                          <a:latin typeface="Calibri"/>
                        </a:rPr>
                        <a:t>Play with and build doubles</a:t>
                      </a:r>
                    </a:p>
                    <a:p>
                      <a:pPr lvl="0" algn="ctr">
                        <a:spcAft>
                          <a:spcPts val="0"/>
                        </a:spcAft>
                        <a:buNone/>
                      </a:pPr>
                      <a:endParaRPr lang="en-US" sz="800" b="1" i="0" u="none" strike="noStrike" noProof="0" dirty="0">
                        <a:solidFill>
                          <a:schemeClr val="tx1"/>
                        </a:solidFill>
                        <a:latin typeface="Calibri"/>
                      </a:endParaRPr>
                    </a:p>
                    <a:p>
                      <a:pPr lvl="0">
                        <a:spcAft>
                          <a:spcPts val="0"/>
                        </a:spcAft>
                        <a:buNone/>
                      </a:pPr>
                      <a:r>
                        <a:rPr lang="en-US" sz="800" b="1" i="0" u="none" strike="noStrike" noProof="0" err="1">
                          <a:solidFill>
                            <a:schemeClr val="tx1"/>
                          </a:solidFill>
                          <a:latin typeface="Calibri"/>
                        </a:rPr>
                        <a:t>Visualise</a:t>
                      </a:r>
                      <a:r>
                        <a:rPr lang="en-US" sz="800" b="1" i="0" u="none" strike="noStrike" noProof="0" dirty="0">
                          <a:solidFill>
                            <a:schemeClr val="tx1"/>
                          </a:solidFill>
                          <a:latin typeface="Calibri"/>
                        </a:rPr>
                        <a:t>, build and map (3 weeks)</a:t>
                      </a:r>
                    </a:p>
                    <a:p>
                      <a:pPr marL="140335" lvl="0" indent="-136525">
                        <a:spcAft>
                          <a:spcPts val="0"/>
                        </a:spcAft>
                        <a:buNone/>
                      </a:pPr>
                      <a:r>
                        <a:rPr lang="en-US" sz="800" b="1" i="0" u="none" strike="noStrike" noProof="0" dirty="0">
                          <a:solidFill>
                            <a:schemeClr val="tx1"/>
                          </a:solidFill>
                          <a:latin typeface="Calibri"/>
                        </a:rPr>
                        <a:t>Identify units of repeating patterns</a:t>
                      </a:r>
                    </a:p>
                    <a:p>
                      <a:pPr marL="140335" lvl="0" indent="-136525">
                        <a:spcAft>
                          <a:spcPts val="0"/>
                        </a:spcAft>
                        <a:buNone/>
                      </a:pPr>
                      <a:r>
                        <a:rPr lang="en-US" sz="800" b="1" i="0" u="none" strike="noStrike" noProof="0" dirty="0">
                          <a:solidFill>
                            <a:schemeClr val="tx1"/>
                          </a:solidFill>
                          <a:latin typeface="Calibri"/>
                        </a:rPr>
                        <a:t>Create own pattern rules</a:t>
                      </a:r>
                    </a:p>
                    <a:p>
                      <a:pPr marL="140335" lvl="0" indent="-136525">
                        <a:spcAft>
                          <a:spcPts val="0"/>
                        </a:spcAft>
                        <a:buNone/>
                      </a:pPr>
                      <a:r>
                        <a:rPr lang="en-US" sz="800" b="1" i="0" u="none" strike="noStrike" noProof="0" dirty="0">
                          <a:solidFill>
                            <a:schemeClr val="tx1"/>
                          </a:solidFill>
                          <a:latin typeface="Calibri"/>
                        </a:rPr>
                        <a:t>Explore own pattern rules</a:t>
                      </a:r>
                    </a:p>
                    <a:p>
                      <a:pPr marL="140335" lvl="0" indent="-136525">
                        <a:spcAft>
                          <a:spcPts val="0"/>
                        </a:spcAft>
                        <a:buNone/>
                      </a:pPr>
                      <a:r>
                        <a:rPr lang="en-US" sz="800" b="1" i="0" u="none" strike="noStrike" noProof="0" dirty="0">
                          <a:solidFill>
                            <a:schemeClr val="tx1"/>
                          </a:solidFill>
                          <a:latin typeface="Calibri"/>
                        </a:rPr>
                        <a:t>Replicate and build scenes and constructions</a:t>
                      </a:r>
                    </a:p>
                    <a:p>
                      <a:pPr marL="140335" lvl="0" indent="-136525">
                        <a:spcAft>
                          <a:spcPts val="0"/>
                        </a:spcAft>
                        <a:buNone/>
                      </a:pPr>
                      <a:r>
                        <a:rPr lang="en-US" sz="800" b="1" i="0" u="none" strike="noStrike" noProof="0" err="1">
                          <a:solidFill>
                            <a:schemeClr val="tx1"/>
                          </a:solidFill>
                          <a:latin typeface="Calibri"/>
                        </a:rPr>
                        <a:t>Visualise</a:t>
                      </a:r>
                      <a:r>
                        <a:rPr lang="en-US" sz="800" b="1" i="0" u="none" strike="noStrike" noProof="0" dirty="0">
                          <a:solidFill>
                            <a:schemeClr val="tx1"/>
                          </a:solidFill>
                          <a:latin typeface="Calibri"/>
                        </a:rPr>
                        <a:t> from different positions</a:t>
                      </a:r>
                    </a:p>
                    <a:p>
                      <a:pPr marL="140335" lvl="0" indent="-136525">
                        <a:spcAft>
                          <a:spcPts val="0"/>
                        </a:spcAft>
                        <a:buNone/>
                      </a:pPr>
                      <a:r>
                        <a:rPr lang="en-US" sz="800" b="1" i="0" u="none" strike="noStrike" noProof="0" dirty="0">
                          <a:solidFill>
                            <a:schemeClr val="tx1"/>
                          </a:solidFill>
                          <a:latin typeface="Calibri"/>
                        </a:rPr>
                        <a:t>Describe positions</a:t>
                      </a:r>
                    </a:p>
                    <a:p>
                      <a:pPr marL="140335" lvl="0" indent="-136525">
                        <a:spcAft>
                          <a:spcPts val="0"/>
                        </a:spcAft>
                        <a:buNone/>
                      </a:pPr>
                      <a:r>
                        <a:rPr lang="en-US" sz="800" b="1" i="0" u="none" strike="noStrike" noProof="0" dirty="0">
                          <a:solidFill>
                            <a:schemeClr val="tx1"/>
                          </a:solidFill>
                          <a:latin typeface="Calibri"/>
                        </a:rPr>
                        <a:t>Give instructions to build</a:t>
                      </a:r>
                    </a:p>
                    <a:p>
                      <a:pPr marL="140335" lvl="0" indent="-136525">
                        <a:spcAft>
                          <a:spcPts val="0"/>
                        </a:spcAft>
                        <a:buNone/>
                      </a:pPr>
                      <a:r>
                        <a:rPr lang="en-US" sz="800" b="1" i="0" u="none" strike="noStrike" noProof="0" dirty="0">
                          <a:solidFill>
                            <a:schemeClr val="tx1"/>
                          </a:solidFill>
                          <a:latin typeface="Calibri"/>
                        </a:rPr>
                        <a:t>Explore mapping</a:t>
                      </a:r>
                    </a:p>
                    <a:p>
                      <a:pPr marL="140335" lvl="0" indent="-136525">
                        <a:spcAft>
                          <a:spcPts val="0"/>
                        </a:spcAft>
                        <a:buNone/>
                      </a:pPr>
                      <a:r>
                        <a:rPr lang="en-US" sz="800" b="1" i="0" u="none" strike="noStrike" noProof="0" dirty="0">
                          <a:solidFill>
                            <a:schemeClr val="tx1"/>
                          </a:solidFill>
                          <a:latin typeface="Calibri"/>
                        </a:rPr>
                        <a:t>Represent maps with models</a:t>
                      </a:r>
                    </a:p>
                    <a:p>
                      <a:pPr marL="140335" lvl="0" indent="-136525">
                        <a:spcAft>
                          <a:spcPts val="0"/>
                        </a:spcAft>
                        <a:buNone/>
                      </a:pPr>
                      <a:r>
                        <a:rPr lang="en-US" sz="800" b="1" i="0" u="none" strike="noStrike" noProof="0" dirty="0">
                          <a:solidFill>
                            <a:schemeClr val="tx1"/>
                          </a:solidFill>
                          <a:latin typeface="Calibri"/>
                        </a:rPr>
                        <a:t>Create own maps from familiar places</a:t>
                      </a:r>
                    </a:p>
                    <a:p>
                      <a:pPr marL="140335" lvl="0" indent="-136525">
                        <a:spcAft>
                          <a:spcPts val="0"/>
                        </a:spcAft>
                        <a:buNone/>
                      </a:pPr>
                      <a:r>
                        <a:rPr lang="en-US" sz="800" b="1" i="0" u="none" strike="noStrike" noProof="0" dirty="0">
                          <a:solidFill>
                            <a:schemeClr val="tx1"/>
                          </a:solidFill>
                          <a:latin typeface="Calibri"/>
                        </a:rPr>
                        <a:t>Create own maps and plans from story situations</a:t>
                      </a:r>
                    </a:p>
                    <a:p>
                      <a:pPr lvl="0" algn="ctr">
                        <a:spcAft>
                          <a:spcPts val="0"/>
                        </a:spcAft>
                        <a:buNone/>
                      </a:pPr>
                      <a:endParaRPr lang="en-US" sz="800" b="1" i="0" u="none" strike="noStrike" noProof="0" dirty="0">
                        <a:solidFill>
                          <a:schemeClr val="tx1"/>
                        </a:solidFill>
                        <a:latin typeface="Calibri"/>
                      </a:endParaRPr>
                    </a:p>
                    <a:p>
                      <a:pPr lvl="0" algn="ctr">
                        <a:spcAft>
                          <a:spcPts val="0"/>
                        </a:spcAft>
                        <a:buNone/>
                      </a:pPr>
                      <a:r>
                        <a:rPr lang="en-US" sz="800" b="1" i="0" u="none" strike="noStrike" noProof="0" dirty="0">
                          <a:solidFill>
                            <a:schemeClr val="tx1"/>
                          </a:solidFill>
                          <a:latin typeface="Calibri"/>
                        </a:rPr>
                        <a:t>Make connections (1 week)</a:t>
                      </a:r>
                    </a:p>
                    <a:p>
                      <a:pPr marL="342900" lvl="0" indent="-342900">
                        <a:spcAft>
                          <a:spcPts val="0"/>
                        </a:spcAft>
                        <a:buNone/>
                      </a:pPr>
                      <a:r>
                        <a:rPr lang="en-US" sz="800" b="1" i="0" u="none" strike="noStrike" noProof="0" dirty="0">
                          <a:solidFill>
                            <a:schemeClr val="tx1"/>
                          </a:solidFill>
                          <a:latin typeface="Calibri"/>
                        </a:rPr>
                        <a:t>Deepen understanding</a:t>
                      </a:r>
                    </a:p>
                    <a:p>
                      <a:pPr marL="342900" lvl="0" indent="-342900">
                        <a:spcAft>
                          <a:spcPts val="0"/>
                        </a:spcAft>
                        <a:buNone/>
                      </a:pPr>
                      <a:r>
                        <a:rPr lang="en-US" sz="800" b="1" i="0" u="none" strike="noStrike" noProof="0" dirty="0">
                          <a:solidFill>
                            <a:schemeClr val="tx1"/>
                          </a:solidFill>
                          <a:latin typeface="Calibri"/>
                        </a:rPr>
                        <a:t>Patterns and relationships</a:t>
                      </a:r>
                      <a:endParaRPr lang="en-US" sz="8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13207" y="57557"/>
            <a:ext cx="618138" cy="618138"/>
          </a:xfrm>
          <a:prstGeom prst="rect">
            <a:avLst/>
          </a:prstGeom>
        </p:spPr>
      </p:pic>
      <p:sp>
        <p:nvSpPr>
          <p:cNvPr id="6" name="TextBox 5">
            <a:extLst>
              <a:ext uri="{FF2B5EF4-FFF2-40B4-BE49-F238E27FC236}">
                <a16:creationId xmlns:a16="http://schemas.microsoft.com/office/drawing/2014/main" id="{124900BA-296A-3932-7A05-36A8C1D25012}"/>
              </a:ext>
            </a:extLst>
          </p:cNvPr>
          <p:cNvSpPr txBox="1"/>
          <p:nvPr/>
        </p:nvSpPr>
        <p:spPr>
          <a:xfrm>
            <a:off x="9909958" y="31905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3500215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753054107"/>
              </p:ext>
            </p:extLst>
          </p:nvPr>
        </p:nvGraphicFramePr>
        <p:xfrm>
          <a:off x="146071" y="460483"/>
          <a:ext cx="11895881" cy="6676429"/>
        </p:xfrm>
        <a:graphic>
          <a:graphicData uri="http://schemas.openxmlformats.org/drawingml/2006/table">
            <a:tbl>
              <a:tblPr firstRow="1" bandRow="1">
                <a:tableStyleId>{5C22544A-7EE6-4342-B048-85BDC9FD1C3A}</a:tableStyleId>
              </a:tblPr>
              <a:tblGrid>
                <a:gridCol w="1309687">
                  <a:extLst>
                    <a:ext uri="{9D8B030D-6E8A-4147-A177-3AD203B41FA5}">
                      <a16:colId xmlns:a16="http://schemas.microsoft.com/office/drawing/2014/main" val="385991600"/>
                    </a:ext>
                  </a:extLst>
                </a:gridCol>
                <a:gridCol w="1964410">
                  <a:extLst>
                    <a:ext uri="{9D8B030D-6E8A-4147-A177-3AD203B41FA5}">
                      <a16:colId xmlns:a16="http://schemas.microsoft.com/office/drawing/2014/main" val="2865123548"/>
                    </a:ext>
                  </a:extLst>
                </a:gridCol>
                <a:gridCol w="152906">
                  <a:extLst>
                    <a:ext uri="{9D8B030D-6E8A-4147-A177-3AD203B41FA5}">
                      <a16:colId xmlns:a16="http://schemas.microsoft.com/office/drawing/2014/main" val="872926247"/>
                    </a:ext>
                  </a:extLst>
                </a:gridCol>
                <a:gridCol w="1656953">
                  <a:extLst>
                    <a:ext uri="{9D8B030D-6E8A-4147-A177-3AD203B41FA5}">
                      <a16:colId xmlns:a16="http://schemas.microsoft.com/office/drawing/2014/main" val="4138297329"/>
                    </a:ext>
                  </a:extLst>
                </a:gridCol>
                <a:gridCol w="1484145">
                  <a:extLst>
                    <a:ext uri="{9D8B030D-6E8A-4147-A177-3AD203B41FA5}">
                      <a16:colId xmlns:a16="http://schemas.microsoft.com/office/drawing/2014/main" val="1315738151"/>
                    </a:ext>
                  </a:extLst>
                </a:gridCol>
                <a:gridCol w="1468515">
                  <a:extLst>
                    <a:ext uri="{9D8B030D-6E8A-4147-A177-3AD203B41FA5}">
                      <a16:colId xmlns:a16="http://schemas.microsoft.com/office/drawing/2014/main" val="2573491699"/>
                    </a:ext>
                  </a:extLst>
                </a:gridCol>
                <a:gridCol w="208280">
                  <a:extLst>
                    <a:ext uri="{9D8B030D-6E8A-4147-A177-3AD203B41FA5}">
                      <a16:colId xmlns:a16="http://schemas.microsoft.com/office/drawing/2014/main" val="345752596"/>
                    </a:ext>
                  </a:extLst>
                </a:gridCol>
                <a:gridCol w="1566622">
                  <a:extLst>
                    <a:ext uri="{9D8B030D-6E8A-4147-A177-3AD203B41FA5}">
                      <a16:colId xmlns:a16="http://schemas.microsoft.com/office/drawing/2014/main" val="2335150482"/>
                    </a:ext>
                  </a:extLst>
                </a:gridCol>
                <a:gridCol w="219051">
                  <a:extLst>
                    <a:ext uri="{9D8B030D-6E8A-4147-A177-3AD203B41FA5}">
                      <a16:colId xmlns:a16="http://schemas.microsoft.com/office/drawing/2014/main" val="4046203905"/>
                    </a:ext>
                  </a:extLst>
                </a:gridCol>
                <a:gridCol w="1865312">
                  <a:extLst>
                    <a:ext uri="{9D8B030D-6E8A-4147-A177-3AD203B41FA5}">
                      <a16:colId xmlns:a16="http://schemas.microsoft.com/office/drawing/2014/main" val="3958640114"/>
                    </a:ext>
                  </a:extLst>
                </a:gridCol>
              </a:tblGrid>
              <a:tr h="381166">
                <a:tc>
                  <a:txBody>
                    <a:bodyPr/>
                    <a:lstStyle/>
                    <a:p>
                      <a:pPr algn="ctr"/>
                      <a:endParaRPr lang="en-GB" sz="1100" dirty="0">
                        <a:latin typeface="Segoe Script"/>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a:solidFill>
                            <a:schemeClr val="bg1">
                              <a:lumMod val="50000"/>
                            </a:schemeClr>
                          </a:solidFill>
                          <a:latin typeface="Segoe Script"/>
                          <a:cs typeface="Amatic SC"/>
                        </a:rPr>
                        <a:t>Autumn 1</a:t>
                      </a:r>
                      <a:endParaRPr lang="en-GB" sz="11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bg1">
                              <a:lumMod val="50000"/>
                            </a:schemeClr>
                          </a:solidFill>
                          <a:latin typeface="Segoe Script"/>
                          <a:cs typeface="Amatic SC"/>
                        </a:rPr>
                        <a:t>Autumn 2</a:t>
                      </a:r>
                      <a:endParaRPr lang="en-GB" sz="11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100" dirty="0">
                          <a:solidFill>
                            <a:schemeClr val="bg1">
                              <a:lumMod val="50000"/>
                            </a:schemeClr>
                          </a:solidFill>
                          <a:latin typeface="Segoe Script"/>
                          <a:cs typeface="Amatic SC"/>
                        </a:rPr>
                        <a:t>Spring 1</a:t>
                      </a:r>
                      <a:endParaRPr lang="en-GB" sz="11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dirty="0">
                          <a:solidFill>
                            <a:schemeClr val="bg1">
                              <a:lumMod val="50000"/>
                            </a:schemeClr>
                          </a:solidFill>
                          <a:latin typeface="Segoe Script"/>
                          <a:cs typeface="Amatic SC"/>
                        </a:rPr>
                        <a:t>Spring 2</a:t>
                      </a:r>
                      <a:endParaRPr lang="en-GB" sz="11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100" dirty="0">
                          <a:solidFill>
                            <a:schemeClr val="bg1">
                              <a:lumMod val="50000"/>
                            </a:schemeClr>
                          </a:solidFill>
                          <a:latin typeface="Segoe Script"/>
                          <a:cs typeface="Amatic SC"/>
                        </a:rPr>
                        <a:t>Summer 1</a:t>
                      </a:r>
                      <a:endParaRPr lang="en-GB" sz="11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dirty="0">
                          <a:solidFill>
                            <a:schemeClr val="bg1">
                              <a:lumMod val="50000"/>
                            </a:schemeClr>
                          </a:solidFill>
                          <a:latin typeface="Segoe Script"/>
                          <a:cs typeface="Amatic SC"/>
                        </a:rPr>
                        <a:t>Summer 2</a:t>
                      </a:r>
                      <a:endParaRPr lang="en-GB" sz="11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3847">
                <a:tc>
                  <a:txBody>
                    <a:bodyPr/>
                    <a:lstStyle/>
                    <a:p>
                      <a:pPr algn="ctr"/>
                      <a:r>
                        <a:rPr lang="en-US" sz="1100" b="1" dirty="0">
                          <a:latin typeface="Segoe Script"/>
                          <a:cs typeface="Amatic SC"/>
                        </a:rPr>
                        <a:t>General Themes </a:t>
                      </a:r>
                      <a:endParaRPr lang="en-GB" sz="11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100" b="1"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100" b="1"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1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rtl="0" eaLnBrk="1" fontAlgn="auto" latinLnBrk="0" hangingPunct="1">
                        <a:lnSpc>
                          <a:spcPct val="100000"/>
                        </a:lnSpc>
                        <a:spcBef>
                          <a:spcPts val="0"/>
                        </a:spcBef>
                        <a:spcAft>
                          <a:spcPts val="0"/>
                        </a:spcAft>
                        <a:buClrTx/>
                        <a:buSzTx/>
                        <a:buFontTx/>
                        <a:buNone/>
                      </a:pPr>
                      <a:r>
                        <a:rPr lang="en-US" sz="1100" b="1"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3847">
                <a:tc rowSpan="3">
                  <a:txBody>
                    <a:bodyPr/>
                    <a:lstStyle/>
                    <a:p>
                      <a:pPr algn="ctr"/>
                      <a:r>
                        <a:rPr lang="en-US" sz="1100" b="1" dirty="0">
                          <a:latin typeface="Segoe Script"/>
                          <a:cs typeface="Amatic SC"/>
                        </a:rPr>
                        <a:t>Understanding the world</a:t>
                      </a:r>
                    </a:p>
                    <a:p>
                      <a:pPr algn="ctr"/>
                      <a:r>
                        <a:rPr lang="en-US" sz="1100" b="1" dirty="0">
                          <a:latin typeface="Segoe Script"/>
                          <a:cs typeface="Amatic SC"/>
                        </a:rPr>
                        <a:t>RE / Festivals</a:t>
                      </a:r>
                      <a:r>
                        <a:rPr lang="en-US" sz="2400" b="1" dirty="0">
                          <a:latin typeface="Amatic SC"/>
                          <a:cs typeface="Amatic SC"/>
                        </a:rPr>
                        <a:t>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800" dirty="0"/>
                        <a:t>Understanding the world involves guiding children to </a:t>
                      </a:r>
                      <a:r>
                        <a:rPr lang="en-US" sz="800" b="1" dirty="0"/>
                        <a:t>make sense of their physical world and their community</a:t>
                      </a:r>
                      <a:r>
                        <a:rPr lang="en-US" sz="8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2597634">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do with their family and places they have been with their family. Can draw similarities and make comparisons between other families. </a:t>
                      </a:r>
                      <a:r>
                        <a:rPr lang="en-US" sz="700" dirty="0">
                          <a:latin typeface="+mn-lt"/>
                        </a:rPr>
                        <a:t>Name and describe people who are familiar to them.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Read fictional stories about families and start to tell the difference between real and fiction. </a:t>
                      </a:r>
                      <a:r>
                        <a:rPr lang="en-US" sz="700" dirty="0">
                          <a:latin typeface="+mn-lt"/>
                        </a:rPr>
                        <a:t>Talk about members of their immediate family and community.</a:t>
                      </a:r>
                      <a:endParaRPr lang="en-GB" sz="700" b="0" dirty="0">
                        <a:solidFill>
                          <a:schemeClr val="tx1"/>
                        </a:solidFill>
                        <a:effectLst/>
                        <a:latin typeface="+mn-lt"/>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Navigating around our classroom and outdoor areas. Create treasure hunts to find places/ objects within our learning environment.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different occupations and how they use transport to help them in their jobs.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Listen out for and make note of children’s discussion between themselves regarding their experience of past birthday celebrations.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solidFill>
                            <a:schemeClr val="tx1"/>
                          </a:solidFill>
                          <a:latin typeface="+mn-lt"/>
                        </a:rPr>
                        <a:t>Long ago – How time has changed. Using cameras.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Listening to stories and placing events in chronological order.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What can we do here to take care of animals in the jungle?</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Compare animals from a jungle to those on a farm.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a range of jungle animals. Learn their names and label their body parts. Could include a trip to the zoo.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Nocturnal Animals Making sense of different environments and habitats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Use images, video clips, shared texts and other resources to bring the wider world into the classroom. Listen to what children say about what they see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Listen to children describing and commenting on things they have seen whilst outside, including plants and animals.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After close observation, draw pictures of the natural world, including animals and plants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Trip to our local park (to link with seasons); discuss what we will see on our journey to the park and how we will get there.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recycling and how it can take care of our world. Look at what rubbish can do to our environment and animals. </a:t>
                      </a:r>
                      <a:r>
                        <a:rPr lang="en-US" sz="700" dirty="0"/>
                        <a:t>Create opportunities to discuss how we care for the natural world around us.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make comments on the weather, culture, clothing, housing.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Change in living things – Changes in the leaves, weather, seasons,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the world around us and see how it changes as we enter Summer. </a:t>
                      </a:r>
                      <a:r>
                        <a:rPr lang="en-US" sz="700" dirty="0"/>
                        <a:t>Provide opportunities for children to note and record the weather.</a:t>
                      </a:r>
                      <a:r>
                        <a:rPr lang="en-GB" sz="700" b="0" dirty="0">
                          <a:solidFill>
                            <a:schemeClr val="tx1"/>
                          </a:solidFill>
                          <a:effectLst/>
                          <a:latin typeface="+mn-lt"/>
                          <a:ea typeface="Calibri" panose="020F0502020204030204" pitchFamily="34" charset="0"/>
                          <a:cs typeface="Amatic SC" panose="00000500000000000000" pitchFamily="2" charset="-79"/>
                        </a:rPr>
                        <a: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dirty="0">
                          <a:latin typeface="+mn-lt"/>
                        </a:rPr>
                        <a:t>Building a ‘Bug Hotel’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Draw children’s attention to the immediate environment, introducing and modelling new vocabulary where appropriate.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Encourage interactions with the outdoors to foster curiosity and give children freedom to touch, smell and hear the natural world around them during hands-on experiences.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Use the </a:t>
                      </a:r>
                      <a:r>
                        <a:rPr lang="en-US" sz="700" b="0" dirty="0" err="1">
                          <a:solidFill>
                            <a:schemeClr val="tx1"/>
                          </a:solidFill>
                          <a:effectLst/>
                          <a:latin typeface="+mn-lt"/>
                          <a:ea typeface="Calibri" panose="020F0502020204030204" pitchFamily="34" charset="0"/>
                          <a:cs typeface="Amatic SC" panose="00000500000000000000" pitchFamily="2" charset="-79"/>
                        </a:rPr>
                        <a:t>BeeBots</a:t>
                      </a:r>
                      <a:endParaRPr lang="en-US"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700" b="0" dirty="0">
                          <a:solidFill>
                            <a:schemeClr val="tx1"/>
                          </a:solidFill>
                          <a:effectLst/>
                          <a:latin typeface="+mn-lt"/>
                          <a:ea typeface="Calibri"/>
                          <a:cs typeface="Amatic SC"/>
                        </a:rPr>
                        <a:t>Use Handa’s Surprise to explore a different country.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Take children to places of worship and places of local importance to the community. </a:t>
                      </a: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marL="171450" indent="-171450">
                        <a:lnSpc>
                          <a:spcPct val="100000"/>
                        </a:lnSpc>
                        <a:spcBef>
                          <a:spcPts val="100"/>
                        </a:spcBef>
                        <a:spcAft>
                          <a:spcPts val="800"/>
                        </a:spcAft>
                        <a:buFont typeface="Courier New" panose="02070309020205020404" pitchFamily="49" charset="0"/>
                        <a:buChar char="o"/>
                      </a:pPr>
                      <a:r>
                        <a:rPr lang="en-US" sz="700" dirty="0">
                          <a:latin typeface="+mn-lt"/>
                        </a:rPr>
                        <a:t>Materials: Floating / Sinking – boat building Metallic / non-metallic objects</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p>
                    <a:p>
                      <a:pPr marL="171450" indent="-171450">
                        <a:lnSpc>
                          <a:spcPct val="100000"/>
                        </a:lnSpc>
                        <a:spcBef>
                          <a:spcPts val="100"/>
                        </a:spcBef>
                        <a:spcAft>
                          <a:spcPts val="800"/>
                        </a:spcAft>
                        <a:buFont typeface="Courier New" panose="02070309020205020404" pitchFamily="49" charset="0"/>
                        <a:buChar char="o"/>
                      </a:pPr>
                      <a:r>
                        <a:rPr lang="en-US" sz="700" dirty="0"/>
                        <a:t>Share non-fiction texts that offer an insight into contrasting environments.</a:t>
                      </a:r>
                    </a:p>
                    <a:p>
                      <a:pPr marL="171450" indent="-171450">
                        <a:lnSpc>
                          <a:spcPct val="100000"/>
                        </a:lnSpc>
                        <a:spcBef>
                          <a:spcPts val="100"/>
                        </a:spcBef>
                        <a:spcAft>
                          <a:spcPts val="800"/>
                        </a:spcAft>
                        <a:buFont typeface="Courier New" panose="02070309020205020404" pitchFamily="49" charset="0"/>
                        <a:buChar char="o"/>
                      </a:pPr>
                      <a:r>
                        <a:rPr lang="en-US" sz="700" dirty="0"/>
                        <a:t>Listen to how children communicate their understanding of their own environment and contrasting environments through conversation and in play.</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0">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bg1">
                              <a:lumMod val="50000"/>
                            </a:schemeClr>
                          </a:solidFill>
                          <a:latin typeface="+mn-lt"/>
                        </a:rPr>
                        <a:t>Which stories are special and why? </a:t>
                      </a: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Rosh Hashanah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Yom Kippur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Sukkot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What places are special and why?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Epiphany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St David’s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What times are special and why?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Holi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Palm Sunday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Passover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Easter </a:t>
                      </a:r>
                      <a:endParaRPr lang="en-GB" sz="800" b="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bg1">
                              <a:lumMod val="50000"/>
                            </a:schemeClr>
                          </a:solidFill>
                          <a:latin typeface="+mn-lt"/>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Shavuot </a:t>
                      </a: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err="1">
                          <a:solidFill>
                            <a:schemeClr val="bg1">
                              <a:lumMod val="50000"/>
                            </a:schemeClr>
                          </a:solidFill>
                          <a:effectLst/>
                          <a:latin typeface="+mn-lt"/>
                          <a:ea typeface="Calibri" panose="020F0502020204030204" pitchFamily="34" charset="0"/>
                          <a:cs typeface="Amatic SC" panose="00000500000000000000" pitchFamily="2" charset="-79"/>
                        </a:rPr>
                        <a:t>Shavouot</a:t>
                      </a: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1" dirty="0">
                          <a:solidFill>
                            <a:schemeClr val="bg1">
                              <a:lumMod val="50000"/>
                            </a:schemeClr>
                          </a:solidFill>
                          <a:latin typeface="+mn-lt"/>
                        </a:rPr>
                        <a:t>What is special about our world?</a:t>
                      </a:r>
                    </a:p>
                    <a:p>
                      <a:pPr algn="ctr"/>
                      <a:r>
                        <a:rPr lang="en-US" sz="800" b="0" dirty="0">
                          <a:solidFill>
                            <a:schemeClr val="tx1"/>
                          </a:solidFill>
                          <a:effectLst/>
                          <a:latin typeface="+mn-lt"/>
                          <a:ea typeface="Calibri" panose="020F0502020204030204" pitchFamily="34" charset="0"/>
                          <a:cs typeface="Amatic SC" panose="00000500000000000000" pitchFamily="2" charset="-79"/>
                        </a:rPr>
                        <a:t>Summer Solstice </a:t>
                      </a:r>
                    </a:p>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994450390"/>
              </p:ext>
            </p:extLst>
          </p:nvPr>
        </p:nvGraphicFramePr>
        <p:xfrm>
          <a:off x="122903" y="528483"/>
          <a:ext cx="11889556" cy="6256791"/>
        </p:xfrm>
        <a:graphic>
          <a:graphicData uri="http://schemas.openxmlformats.org/drawingml/2006/table">
            <a:tbl>
              <a:tblPr firstRow="1" bandRow="1">
                <a:tableStyleId>{5C22544A-7EE6-4342-B048-85BDC9FD1C3A}</a:tableStyleId>
              </a:tblPr>
              <a:tblGrid>
                <a:gridCol w="1698508">
                  <a:extLst>
                    <a:ext uri="{9D8B030D-6E8A-4147-A177-3AD203B41FA5}">
                      <a16:colId xmlns:a16="http://schemas.microsoft.com/office/drawing/2014/main" val="385991600"/>
                    </a:ext>
                  </a:extLst>
                </a:gridCol>
                <a:gridCol w="1698508">
                  <a:extLst>
                    <a:ext uri="{9D8B030D-6E8A-4147-A177-3AD203B41FA5}">
                      <a16:colId xmlns:a16="http://schemas.microsoft.com/office/drawing/2014/main" val="2865123548"/>
                    </a:ext>
                  </a:extLst>
                </a:gridCol>
                <a:gridCol w="1698508">
                  <a:extLst>
                    <a:ext uri="{9D8B030D-6E8A-4147-A177-3AD203B41FA5}">
                      <a16:colId xmlns:a16="http://schemas.microsoft.com/office/drawing/2014/main" val="872926247"/>
                    </a:ext>
                  </a:extLst>
                </a:gridCol>
                <a:gridCol w="1698508">
                  <a:extLst>
                    <a:ext uri="{9D8B030D-6E8A-4147-A177-3AD203B41FA5}">
                      <a16:colId xmlns:a16="http://schemas.microsoft.com/office/drawing/2014/main" val="1315738151"/>
                    </a:ext>
                  </a:extLst>
                </a:gridCol>
                <a:gridCol w="1698508">
                  <a:extLst>
                    <a:ext uri="{9D8B030D-6E8A-4147-A177-3AD203B41FA5}">
                      <a16:colId xmlns:a16="http://schemas.microsoft.com/office/drawing/2014/main" val="2709165749"/>
                    </a:ext>
                  </a:extLst>
                </a:gridCol>
                <a:gridCol w="1698508">
                  <a:extLst>
                    <a:ext uri="{9D8B030D-6E8A-4147-A177-3AD203B41FA5}">
                      <a16:colId xmlns:a16="http://schemas.microsoft.com/office/drawing/2014/main" val="2335150482"/>
                    </a:ext>
                  </a:extLst>
                </a:gridCol>
                <a:gridCol w="1698508">
                  <a:extLst>
                    <a:ext uri="{9D8B030D-6E8A-4147-A177-3AD203B41FA5}">
                      <a16:colId xmlns:a16="http://schemas.microsoft.com/office/drawing/2014/main" val="4046203905"/>
                    </a:ext>
                  </a:extLst>
                </a:gridCol>
              </a:tblGrid>
              <a:tr h="526043">
                <a:tc>
                  <a:txBody>
                    <a:bodyPr/>
                    <a:lstStyle/>
                    <a:p>
                      <a:pPr algn="ctr"/>
                      <a:endParaRPr lang="en-GB" sz="1200" dirty="0">
                        <a:latin typeface="Segoe Script"/>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solidFill>
                            <a:schemeClr val="bg1">
                              <a:lumMod val="50000"/>
                            </a:schemeClr>
                          </a:solidFill>
                          <a:latin typeface="Segoe Script"/>
                          <a:cs typeface="Amatic SC"/>
                        </a:rPr>
                        <a:t>Autumn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bg1">
                              <a:lumMod val="50000"/>
                            </a:schemeClr>
                          </a:solidFill>
                          <a:latin typeface="Segoe Script"/>
                          <a:cs typeface="Amatic SC"/>
                        </a:rPr>
                        <a:t>Autumn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dirty="0">
                          <a:solidFill>
                            <a:schemeClr val="bg1">
                              <a:lumMod val="50000"/>
                            </a:schemeClr>
                          </a:solidFill>
                          <a:latin typeface="Segoe Script"/>
                          <a:cs typeface="Amatic SC"/>
                        </a:rPr>
                        <a:t>Spring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Spring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bg1">
                              <a:lumMod val="50000"/>
                            </a:schemeClr>
                          </a:solidFill>
                          <a:latin typeface="Segoe Script"/>
                          <a:cs typeface="Amatic SC"/>
                        </a:rPr>
                        <a:t>Summer 1</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dirty="0">
                          <a:solidFill>
                            <a:schemeClr val="bg1">
                              <a:lumMod val="50000"/>
                            </a:schemeClr>
                          </a:solidFill>
                          <a:latin typeface="Segoe Script"/>
                          <a:cs typeface="Amatic SC"/>
                        </a:rPr>
                        <a:t>Summer 2</a:t>
                      </a:r>
                      <a:endParaRPr lang="en-GB" sz="1200">
                        <a:solidFill>
                          <a:schemeClr val="bg1">
                            <a:lumMod val="50000"/>
                          </a:schemeClr>
                        </a:solidFill>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354">
                <a:tc>
                  <a:txBody>
                    <a:bodyPr/>
                    <a:lstStyle/>
                    <a:p>
                      <a:pPr algn="ctr"/>
                      <a:r>
                        <a:rPr lang="en-US" sz="1200" b="1" dirty="0">
                          <a:latin typeface="Segoe Script"/>
                          <a:cs typeface="Amatic SC"/>
                        </a:rPr>
                        <a:t>General Themes </a:t>
                      </a:r>
                      <a:endParaRPr lang="en-GB" sz="1200" b="1">
                        <a:latin typeface="Segoe Scrip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latin typeface="Segoe Script"/>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Segoe Script"/>
                          <a:cs typeface="Amatic SC"/>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latin typeface="Segoe Script"/>
                          <a:cs typeface="Amatic SC"/>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dirty="0">
                          <a:latin typeface="Segoe Script"/>
                          <a:cs typeface="Amatic SC"/>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200" b="1" dirty="0">
                          <a:latin typeface="Segoe Script"/>
                          <a:cs typeface="Amatic SC"/>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61909">
                <a:tc rowSpan="2">
                  <a:txBody>
                    <a:bodyPr/>
                    <a:lstStyle/>
                    <a:p>
                      <a:pPr algn="ctr"/>
                      <a:r>
                        <a:rPr lang="en-US" sz="1200" b="1" dirty="0">
                          <a:latin typeface="Segoe Script"/>
                          <a:cs typeface="Amatic SC"/>
                        </a:rPr>
                        <a:t>Expressive Arts and Design</a:t>
                      </a:r>
                      <a:r>
                        <a:rPr lang="en-US" sz="2400" b="1" dirty="0">
                          <a:latin typeface="Amatic SC"/>
                          <a:cs typeface="Amatic SC"/>
                        </a:rPr>
                        <a:t> </a:t>
                      </a:r>
                      <a:endParaRPr lang="en-US" sz="2400" b="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4602873">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lgn="ctr">
                        <a:buNone/>
                      </a:pPr>
                      <a:r>
                        <a:rPr lang="en-US" sz="1000" b="1" i="0" u="none" strike="noStrike" noProof="0" dirty="0">
                          <a:solidFill>
                            <a:schemeClr val="tx1"/>
                          </a:solidFill>
                          <a:latin typeface="Calibri"/>
                        </a:rPr>
                        <a:t>ART: Self-portraits. Use drawing, painting and sculpture</a:t>
                      </a:r>
                      <a:endParaRPr lang="en-US" sz="1000" dirty="0">
                        <a:solidFill>
                          <a:schemeClr val="tx1"/>
                        </a:solidFill>
                      </a:endParaRPr>
                    </a:p>
                    <a:p>
                      <a:pPr lvl="0" algn="ctr">
                        <a:buNone/>
                      </a:pPr>
                      <a:endParaRPr lang="en-GB" sz="1000" dirty="0">
                        <a:solidFill>
                          <a:schemeClr val="tx1"/>
                        </a:solidFill>
                      </a:endParaRPr>
                    </a:p>
                    <a:p>
                      <a:pPr lvl="0" algn="ctr">
                        <a:buNone/>
                      </a:pPr>
                      <a:r>
                        <a:rPr lang="en-GB" sz="1000" dirty="0">
                          <a:solidFill>
                            <a:schemeClr val="tx1"/>
                          </a:solidFill>
                        </a:rPr>
                        <a:t> Join in with songs; beginning to mix colours, join in with role play games and use resources available for props; build models using construction equipment.</a:t>
                      </a:r>
                    </a:p>
                    <a:p>
                      <a:pPr algn="ctr"/>
                      <a:r>
                        <a:rPr lang="en-US" sz="1000" dirty="0">
                          <a:solidFill>
                            <a:schemeClr val="tx1"/>
                          </a:solidFill>
                        </a:rPr>
                        <a:t>Sing call-and-response songs, so that children can echo phrases of songs you sing.</a:t>
                      </a:r>
                      <a:endParaRPr lang="en-GB" sz="1000" dirty="0">
                        <a:solidFill>
                          <a:schemeClr val="tx1"/>
                        </a:solidFill>
                      </a:endParaRPr>
                    </a:p>
                    <a:p>
                      <a:pPr algn="ctr"/>
                      <a:r>
                        <a:rPr lang="en-US" sz="1000" dirty="0">
                          <a:solidFill>
                            <a:schemeClr val="tx1"/>
                          </a:solidFill>
                        </a:rPr>
                        <a:t>Self-portraits, junk modelling, take picture of children’s creations and record them explaining what they did.</a:t>
                      </a:r>
                    </a:p>
                    <a:p>
                      <a:pPr algn="ctr"/>
                      <a:r>
                        <a:rPr lang="en-US" sz="1000" dirty="0">
                          <a:solidFill>
                            <a:schemeClr val="tx1"/>
                          </a:solidFill>
                        </a:rPr>
                        <a:t>Julia Donaldson songs Exploring sounds and how they can be changed, tapping out of simple rhythms. </a:t>
                      </a:r>
                    </a:p>
                    <a:p>
                      <a:pPr algn="ctr"/>
                      <a:r>
                        <a:rPr lang="en-US" sz="1000" dirty="0">
                          <a:solidFill>
                            <a:schemeClr val="tx1"/>
                          </a:solidFill>
                        </a:rPr>
                        <a:t>Provide opportunities to work together to develop and realise creative ideas. </a:t>
                      </a:r>
                    </a:p>
                    <a:p>
                      <a:pPr algn="ctr"/>
                      <a:r>
                        <a:rPr lang="en-US" sz="1000" dirty="0">
                          <a:solidFill>
                            <a:schemeClr val="tx1"/>
                          </a:solidFill>
                        </a:rPr>
                        <a:t>Superhero masks.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l">
                        <a:spcAft>
                          <a:spcPts val="0"/>
                        </a:spcAft>
                        <a:buNone/>
                      </a:pPr>
                      <a:r>
                        <a:rPr lang="en-US" sz="1000" b="1" i="0" u="none" strike="noStrike" noProof="0" dirty="0">
                          <a:solidFill>
                            <a:schemeClr val="tx1"/>
                          </a:solidFill>
                          <a:latin typeface="Calibri"/>
                        </a:rPr>
                        <a:t>ART: </a:t>
                      </a:r>
                      <a:r>
                        <a:rPr lang="en-US" sz="1000" b="1" i="0" u="none" strike="noStrike" noProof="0" err="1">
                          <a:solidFill>
                            <a:schemeClr val="tx1"/>
                          </a:solidFill>
                          <a:latin typeface="Calibri"/>
                        </a:rPr>
                        <a:t>Colour</a:t>
                      </a:r>
                      <a:r>
                        <a:rPr lang="en-US" sz="1000" b="1" i="0" u="none" strike="noStrike" noProof="0" dirty="0">
                          <a:solidFill>
                            <a:schemeClr val="tx1"/>
                          </a:solidFill>
                          <a:latin typeface="Calibri"/>
                        </a:rPr>
                        <a:t> – Use a range of materials: Fireworks</a:t>
                      </a:r>
                    </a:p>
                    <a:p>
                      <a:pPr lvl="0" algn="l">
                        <a:spcAft>
                          <a:spcPts val="0"/>
                        </a:spcAft>
                        <a:buNone/>
                      </a:pPr>
                      <a:endParaRPr lang="en-US" sz="1000" b="1" i="0" u="none" strike="noStrike" noProof="0" dirty="0">
                        <a:solidFill>
                          <a:schemeClr val="tx1"/>
                        </a:solidFill>
                        <a:latin typeface="Calibri"/>
                      </a:endParaRPr>
                    </a:p>
                    <a:p>
                      <a:pPr lvl="0" algn="l">
                        <a:spcAft>
                          <a:spcPts val="0"/>
                        </a:spcAft>
                        <a:buNone/>
                      </a:pPr>
                      <a:r>
                        <a:rPr lang="en-US" sz="1000" b="1" i="0" u="none" strike="noStrike" noProof="0" dirty="0">
                          <a:solidFill>
                            <a:schemeClr val="tx1"/>
                          </a:solidFill>
                          <a:latin typeface="Calibri"/>
                        </a:rPr>
                        <a:t>DT: Design purposeful, functional and appealing products (bridges and houses)</a:t>
                      </a:r>
                      <a:endParaRPr lang="en-GB" sz="1000">
                        <a:solidFill>
                          <a:schemeClr val="tx1"/>
                        </a:solidFill>
                      </a:endParaRPr>
                    </a:p>
                    <a:p>
                      <a:pPr lvl="0" algn="ctr">
                        <a:buNone/>
                      </a:pPr>
                      <a:endParaRPr lang="en-GB" sz="1000" dirty="0">
                        <a:solidFill>
                          <a:schemeClr val="tx1"/>
                        </a:solidFill>
                      </a:endParaRPr>
                    </a:p>
                    <a:p>
                      <a:pPr lvl="0" algn="ctr">
                        <a:buNone/>
                      </a:pPr>
                      <a:r>
                        <a:rPr lang="en-GB" sz="1000" dirty="0">
                          <a:solidFill>
                            <a:schemeClr val="tx1"/>
                          </a:solidFill>
                        </a:rPr>
                        <a:t>Use different textures and materials to make houses for the three little pigs and bridges for the Three Billy Goats</a:t>
                      </a:r>
                    </a:p>
                    <a:p>
                      <a:pPr algn="ctr">
                        <a:lnSpc>
                          <a:spcPct val="107000"/>
                        </a:lnSpc>
                        <a:spcAft>
                          <a:spcPts val="800"/>
                        </a:spcAft>
                      </a:pPr>
                      <a:r>
                        <a:rPr lang="en-GB" sz="1000" dirty="0">
                          <a:solidFill>
                            <a:schemeClr val="tx1"/>
                          </a:solidFill>
                        </a:rPr>
                        <a:t>Listen to music and make their own dances in response.</a:t>
                      </a:r>
                    </a:p>
                    <a:p>
                      <a:pPr algn="ctr">
                        <a:lnSpc>
                          <a:spcPct val="107000"/>
                        </a:lnSpc>
                        <a:spcAft>
                          <a:spcPts val="800"/>
                        </a:spcAft>
                      </a:pPr>
                      <a:r>
                        <a:rPr lang="en-GB" sz="1000" dirty="0">
                          <a:solidFill>
                            <a:schemeClr val="tx1"/>
                          </a:solidFill>
                        </a:rPr>
                        <a:t>Castle models </a:t>
                      </a:r>
                    </a:p>
                    <a:p>
                      <a:pPr algn="ctr">
                        <a:lnSpc>
                          <a:spcPct val="107000"/>
                        </a:lnSpc>
                        <a:spcAft>
                          <a:spcPts val="800"/>
                        </a:spcAft>
                      </a:pPr>
                      <a:r>
                        <a:rPr lang="en-US" sz="1000" dirty="0">
                          <a:solidFill>
                            <a:schemeClr val="tx1"/>
                          </a:solidFill>
                        </a:rPr>
                        <a:t>Firework pictures, Christmas decorations, Christmas cards, Divas, Christmas songs/poems</a:t>
                      </a:r>
                      <a:endParaRPr lang="en-GB" sz="10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00" dirty="0">
                          <a:solidFill>
                            <a:schemeClr val="tx1"/>
                          </a:solidFill>
                        </a:rPr>
                        <a:t> </a:t>
                      </a:r>
                      <a:r>
                        <a:rPr lang="en-US" sz="1000" dirty="0">
                          <a:solidFill>
                            <a:schemeClr val="tx1"/>
                          </a:solidFill>
                        </a:rPr>
                        <a:t>The use of story maps, props, puppets &amp; story bags will encourage children to retell, invent and adapt stories.</a:t>
                      </a:r>
                    </a:p>
                    <a:p>
                      <a:pPr marL="0" marR="0" lvl="0" indent="0" algn="ctr" rtl="0" eaLnBrk="1" fontAlgn="auto" latinLnBrk="0" hangingPunct="1">
                        <a:lnSpc>
                          <a:spcPct val="107000"/>
                        </a:lnSpc>
                        <a:spcBef>
                          <a:spcPts val="0"/>
                        </a:spcBef>
                        <a:spcAft>
                          <a:spcPts val="800"/>
                        </a:spcAft>
                        <a:buClrTx/>
                        <a:buSzTx/>
                        <a:buFontTx/>
                        <a:buNone/>
                      </a:pPr>
                      <a:r>
                        <a:rPr lang="en-US" sz="1000" dirty="0">
                          <a:solidFill>
                            <a:schemeClr val="tx1"/>
                          </a:solidFill>
                        </a:rPr>
                        <a:t>Role Play Party’s and Celebrations Role Play of The Nativity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l">
                        <a:spcAft>
                          <a:spcPts val="0"/>
                        </a:spcAft>
                        <a:buNone/>
                      </a:pPr>
                      <a:r>
                        <a:rPr lang="en-US" sz="1000" b="1" i="0" u="none" strike="noStrike" noProof="0" dirty="0">
                          <a:solidFill>
                            <a:schemeClr val="tx1"/>
                          </a:solidFill>
                          <a:latin typeface="Calibri"/>
                        </a:rPr>
                        <a:t>ART: Develop techniques of pattern and texture – Animal prints</a:t>
                      </a:r>
                    </a:p>
                    <a:p>
                      <a:pPr lvl="0" algn="l">
                        <a:spcAft>
                          <a:spcPts val="0"/>
                        </a:spcAft>
                        <a:buNone/>
                      </a:pPr>
                      <a:endParaRPr lang="en-US" sz="1000" b="1" i="0" u="none" strike="noStrike" noProof="0" dirty="0">
                        <a:solidFill>
                          <a:schemeClr val="tx1"/>
                        </a:solidFill>
                        <a:latin typeface="Calibri"/>
                      </a:endParaRPr>
                    </a:p>
                    <a:p>
                      <a:pPr lvl="0" algn="l">
                        <a:spcAft>
                          <a:spcPts val="0"/>
                        </a:spcAft>
                        <a:buNone/>
                      </a:pPr>
                      <a:r>
                        <a:rPr lang="en-US" sz="1000" b="1" i="0" u="none" strike="noStrike" noProof="0" dirty="0">
                          <a:solidFill>
                            <a:schemeClr val="tx1"/>
                          </a:solidFill>
                          <a:latin typeface="Calibri"/>
                        </a:rPr>
                        <a:t>DT: Use a range of tools and materials to complete practical tasks</a:t>
                      </a:r>
                      <a:endParaRPr lang="en-GB" sz="1000" dirty="0">
                        <a:solidFill>
                          <a:schemeClr val="tx1"/>
                        </a:solidFill>
                      </a:endParaRPr>
                    </a:p>
                    <a:p>
                      <a:pPr lvl="0" algn="ctr">
                        <a:lnSpc>
                          <a:spcPct val="107000"/>
                        </a:lnSpc>
                        <a:spcAft>
                          <a:spcPts val="800"/>
                        </a:spcAft>
                        <a:buNone/>
                      </a:pPr>
                      <a:r>
                        <a:rPr lang="en-GB" sz="1000" dirty="0">
                          <a:solidFill>
                            <a:schemeClr val="tx1"/>
                          </a:solidFill>
                        </a:rPr>
                        <a:t> Rousseau’s Tiger / animal prints /  Designing homes for hibernating animals.</a:t>
                      </a:r>
                    </a:p>
                    <a:p>
                      <a:pPr marL="0" marR="0" lvl="0" indent="0" algn="ctr" rtl="0" eaLnBrk="1" fontAlgn="auto" latinLnBrk="0" hangingPunct="1">
                        <a:lnSpc>
                          <a:spcPct val="107000"/>
                        </a:lnSpc>
                        <a:spcBef>
                          <a:spcPts val="0"/>
                        </a:spcBef>
                        <a:spcAft>
                          <a:spcPts val="0"/>
                        </a:spcAft>
                        <a:buClrTx/>
                        <a:buSzTx/>
                        <a:buFontTx/>
                        <a:buNone/>
                      </a:pPr>
                      <a:r>
                        <a:rPr lang="en-GB" sz="1000" dirty="0">
                          <a:solidFill>
                            <a:schemeClr val="tx1"/>
                          </a:solidFill>
                        </a:rPr>
                        <a:t>Collage owls / symmetrical butterflies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00" dirty="0">
                          <a:solidFill>
                            <a:schemeClr val="tx1"/>
                          </a:solidFill>
                        </a:rPr>
                        <a:t>Children will be encouraged to select the tools and techniques they need to assemble materials that they are using </a:t>
                      </a:r>
                      <a:r>
                        <a:rPr lang="en-GB" sz="1000" err="1">
                          <a:solidFill>
                            <a:schemeClr val="tx1"/>
                          </a:solidFill>
                        </a:rPr>
                        <a:t>e.g</a:t>
                      </a:r>
                      <a:r>
                        <a:rPr lang="en-GB" sz="1000" dirty="0">
                          <a:solidFill>
                            <a:schemeClr val="tx1"/>
                          </a:solidFill>
                        </a:rPr>
                        <a:t> creating animal masks.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00" dirty="0">
                          <a:solidFill>
                            <a:schemeClr val="tx1"/>
                          </a:solidFill>
                        </a:rPr>
                        <a:t>Making lanterns, Chinese writing, puppet making, Chinese music and composition</a:t>
                      </a:r>
                    </a:p>
                    <a:p>
                      <a:pPr marL="0" marR="0" lvl="0" indent="0" algn="ctr" rtl="0" eaLnBrk="1" fontAlgn="auto" latinLnBrk="0" hangingPunct="1">
                        <a:lnSpc>
                          <a:spcPct val="107000"/>
                        </a:lnSpc>
                        <a:spcBef>
                          <a:spcPts val="0"/>
                        </a:spcBef>
                        <a:spcAft>
                          <a:spcPts val="0"/>
                        </a:spcAft>
                        <a:buClrTx/>
                        <a:buSzTx/>
                        <a:buFontTx/>
                        <a:buNone/>
                      </a:pPr>
                      <a:r>
                        <a:rPr lang="en-US" sz="1000" dirty="0">
                          <a:solidFill>
                            <a:schemeClr val="tx1"/>
                          </a:solidFill>
                        </a:rPr>
                        <a:t>Shadow Puppets </a:t>
                      </a:r>
                    </a:p>
                    <a:p>
                      <a:pPr marL="0" marR="0" lvl="0" indent="0" algn="ctr" rtl="0" eaLnBrk="1" fontAlgn="auto" latinLnBrk="0" hangingPunct="1">
                        <a:lnSpc>
                          <a:spcPct val="107000"/>
                        </a:lnSpc>
                        <a:spcBef>
                          <a:spcPts val="0"/>
                        </a:spcBef>
                        <a:spcAft>
                          <a:spcPts val="0"/>
                        </a:spcAft>
                        <a:buClrTx/>
                        <a:buSzTx/>
                        <a:buFontTx/>
                        <a:buNone/>
                      </a:pPr>
                      <a:r>
                        <a:rPr lang="en-US" sz="1000" dirty="0">
                          <a:solidFill>
                            <a:schemeClr val="tx1"/>
                          </a:solidFill>
                        </a:rPr>
                        <a:t>Teach children different techniques for joining materials, such as how to use adhesive tape and different sorts of glue. </a:t>
                      </a: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l">
                        <a:spcAft>
                          <a:spcPts val="0"/>
                        </a:spcAft>
                        <a:buNone/>
                      </a:pPr>
                      <a:r>
                        <a:rPr lang="en-US" sz="1000" b="1" i="0" u="none" strike="noStrike" noProof="0" dirty="0">
                          <a:solidFill>
                            <a:schemeClr val="tx1"/>
                          </a:solidFill>
                          <a:latin typeface="Calibri"/>
                        </a:rPr>
                        <a:t>ART: Develop techniques of form – mini beast clay</a:t>
                      </a:r>
                    </a:p>
                    <a:p>
                      <a:pPr lvl="0" algn="l">
                        <a:spcAft>
                          <a:spcPts val="0"/>
                        </a:spcAft>
                        <a:buNone/>
                      </a:pPr>
                      <a:endParaRPr lang="en-US" sz="1000" b="1" i="0" u="none" strike="noStrike" noProof="0" dirty="0">
                        <a:solidFill>
                          <a:schemeClr val="tx1"/>
                        </a:solidFill>
                        <a:latin typeface="Calibri"/>
                      </a:endParaRPr>
                    </a:p>
                    <a:p>
                      <a:pPr lvl="0" algn="l">
                        <a:spcAft>
                          <a:spcPts val="0"/>
                        </a:spcAft>
                        <a:buNone/>
                      </a:pPr>
                      <a:r>
                        <a:rPr lang="en-US" sz="1000" b="1" i="0" u="none" strike="noStrike" noProof="0" dirty="0">
                          <a:solidFill>
                            <a:schemeClr val="tx1"/>
                          </a:solidFill>
                          <a:latin typeface="Calibri"/>
                        </a:rPr>
                        <a:t>DT: Understand where food comes from – growing food</a:t>
                      </a:r>
                    </a:p>
                    <a:p>
                      <a:pPr lvl="0" algn="ctr">
                        <a:lnSpc>
                          <a:spcPct val="107000"/>
                        </a:lnSpc>
                        <a:spcAft>
                          <a:spcPts val="800"/>
                        </a:spcAft>
                        <a:buNone/>
                      </a:pPr>
                      <a:endParaRPr lang="en-GB" sz="1000" dirty="0">
                        <a:solidFill>
                          <a:schemeClr val="tx1"/>
                        </a:solidFill>
                      </a:endParaRPr>
                    </a:p>
                    <a:p>
                      <a:pPr lvl="0" algn="ctr">
                        <a:lnSpc>
                          <a:spcPct val="107000"/>
                        </a:lnSpc>
                        <a:spcAft>
                          <a:spcPts val="800"/>
                        </a:spcAft>
                        <a:buNone/>
                      </a:pPr>
                      <a:r>
                        <a:rPr lang="en-GB" sz="1000" dirty="0">
                          <a:solidFill>
                            <a:schemeClr val="tx1"/>
                          </a:solidFill>
                        </a:rPr>
                        <a:t>Make different textures; make  patterns using different colours</a:t>
                      </a:r>
                    </a:p>
                    <a:p>
                      <a:pPr marL="0" marR="0" lvl="0" indent="0" algn="ctr" rtl="0" eaLnBrk="1" fontAlgn="auto" latinLnBrk="0" hangingPunct="1">
                        <a:lnSpc>
                          <a:spcPct val="107000"/>
                        </a:lnSpc>
                        <a:spcBef>
                          <a:spcPts val="0"/>
                        </a:spcBef>
                        <a:spcAft>
                          <a:spcPts val="800"/>
                        </a:spcAft>
                        <a:buClrTx/>
                        <a:buSzTx/>
                        <a:buFontTx/>
                        <a:buNone/>
                      </a:pPr>
                      <a:r>
                        <a:rPr lang="en-GB" sz="1000" dirty="0">
                          <a:solidFill>
                            <a:schemeClr val="tx1"/>
                          </a:solidFill>
                        </a:rPr>
                        <a:t>Children will explore ways to protect the growing of plants by designing scarecrows.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00" dirty="0">
                          <a:solidFill>
                            <a:schemeClr val="tx1"/>
                          </a:solidFill>
                        </a:rPr>
                        <a:t>Collage-farm animals / Making houses. </a:t>
                      </a:r>
                      <a:r>
                        <a:rPr lang="en-US" sz="1000" dirty="0">
                          <a:solidFill>
                            <a:schemeClr val="tx1"/>
                          </a:solidFill>
                        </a:rPr>
                        <a:t>Pastel drawings, printing, patterns on Easter eggs, Life cycles, Flowers-Sun flowers</a:t>
                      </a:r>
                    </a:p>
                    <a:p>
                      <a:pPr marL="0" marR="0" lvl="0" indent="0" algn="ctr" rtl="0" eaLnBrk="1" fontAlgn="auto" latinLnBrk="0" hangingPunct="1">
                        <a:lnSpc>
                          <a:spcPct val="107000"/>
                        </a:lnSpc>
                        <a:spcBef>
                          <a:spcPts val="0"/>
                        </a:spcBef>
                        <a:spcAft>
                          <a:spcPts val="800"/>
                        </a:spcAft>
                        <a:buClrTx/>
                        <a:buSzTx/>
                        <a:buFontTx/>
                        <a:buNone/>
                      </a:pPr>
                      <a:r>
                        <a:rPr lang="en-US" sz="1000" dirty="0">
                          <a:solidFill>
                            <a:schemeClr val="tx1"/>
                          </a:solidFill>
                        </a:rPr>
                        <a:t>Mother’s Day crafts Easter crafts Home Corner role play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00" dirty="0">
                          <a:solidFill>
                            <a:schemeClr val="tx1"/>
                          </a:solidFill>
                        </a:rPr>
                        <a:t>Artwork themed around Eric Carle / The Seasons – Art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00" dirty="0">
                          <a:solidFill>
                            <a:schemeClr val="tx1"/>
                          </a:solidFill>
                        </a:rPr>
                        <a:t>Provide a wide range of props for play which encourage imagination.</a:t>
                      </a: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l">
                        <a:spcAft>
                          <a:spcPts val="0"/>
                        </a:spcAft>
                      </a:pPr>
                      <a:r>
                        <a:rPr lang="en-GB" sz="1000" dirty="0">
                          <a:solidFill>
                            <a:schemeClr val="tx1"/>
                          </a:solidFill>
                        </a:rPr>
                        <a:t> </a:t>
                      </a:r>
                      <a:r>
                        <a:rPr lang="en-US" sz="1000" b="1" i="0" u="none" strike="noStrike" noProof="0" dirty="0">
                          <a:solidFill>
                            <a:schemeClr val="tx1"/>
                          </a:solidFill>
                          <a:latin typeface="Calibri"/>
                        </a:rPr>
                        <a:t>ART: Art through movement</a:t>
                      </a:r>
                    </a:p>
                    <a:p>
                      <a:pPr lvl="0" algn="l">
                        <a:spcAft>
                          <a:spcPts val="0"/>
                        </a:spcAft>
                        <a:buNone/>
                      </a:pPr>
                      <a:endParaRPr lang="en-US" sz="1000" b="1" i="0" u="none" strike="noStrike" noProof="0" dirty="0">
                        <a:solidFill>
                          <a:schemeClr val="tx1"/>
                        </a:solidFill>
                        <a:latin typeface="Calibri"/>
                      </a:endParaRPr>
                    </a:p>
                    <a:p>
                      <a:pPr lvl="0" algn="l">
                        <a:spcAft>
                          <a:spcPts val="0"/>
                        </a:spcAft>
                        <a:buNone/>
                      </a:pPr>
                      <a:r>
                        <a:rPr lang="en-US" sz="1000" b="1" i="0" u="none" strike="noStrike" noProof="0" dirty="0">
                          <a:solidFill>
                            <a:schemeClr val="tx1"/>
                          </a:solidFill>
                          <a:latin typeface="Calibri"/>
                        </a:rPr>
                        <a:t>DT: Build and improve structure and mechanisms</a:t>
                      </a:r>
                      <a:endParaRPr lang="en-GB" sz="1000" dirty="0">
                        <a:solidFill>
                          <a:schemeClr val="tx1"/>
                        </a:solidFill>
                      </a:endParaRPr>
                    </a:p>
                    <a:p>
                      <a:pPr lvl="0" algn="ctr">
                        <a:buNone/>
                      </a:pPr>
                      <a:endParaRPr lang="en-GB" sz="1000" dirty="0">
                        <a:solidFill>
                          <a:schemeClr val="tx1"/>
                        </a:solidFill>
                      </a:endParaRPr>
                    </a:p>
                    <a:p>
                      <a:pPr lvl="0" algn="ctr">
                        <a:buNone/>
                      </a:pPr>
                      <a:r>
                        <a:rPr lang="en-GB" sz="1000" dirty="0">
                          <a:solidFill>
                            <a:schemeClr val="tx1"/>
                          </a:solidFill>
                        </a:rPr>
                        <a:t>Design and make rockets. Design and make objects they may need in space, thinking about form and function. </a:t>
                      </a:r>
                    </a:p>
                    <a:p>
                      <a:pPr algn="ctr"/>
                      <a:endParaRPr lang="en-GB" sz="1000" dirty="0">
                        <a:solidFill>
                          <a:schemeClr val="tx1"/>
                        </a:solidFill>
                      </a:endParaRPr>
                    </a:p>
                    <a:p>
                      <a:pPr algn="ctr"/>
                      <a:r>
                        <a:rPr lang="en-GB" sz="1000" dirty="0">
                          <a:solidFill>
                            <a:schemeClr val="tx1"/>
                          </a:solidFill>
                        </a:rPr>
                        <a:t>Learn a traditional African song and dance and perform it / </a:t>
                      </a:r>
                      <a:r>
                        <a:rPr lang="en-US" sz="1000" dirty="0">
                          <a:solidFill>
                            <a:schemeClr val="tx1"/>
                          </a:solidFill>
                        </a:rPr>
                        <a:t>Encourage children to create their own music. </a:t>
                      </a:r>
                      <a:endParaRPr lang="en-GB" sz="1000" dirty="0">
                        <a:solidFill>
                          <a:schemeClr val="tx1"/>
                        </a:solidFill>
                      </a:endParaRPr>
                    </a:p>
                    <a:p>
                      <a:pPr algn="ctr"/>
                      <a:r>
                        <a:rPr lang="en-US" sz="1000" dirty="0">
                          <a:solidFill>
                            <a:schemeClr val="tx1"/>
                          </a:solidFill>
                        </a:rPr>
                        <a:t>Junk modelling, houses, bridges boats and transport. </a:t>
                      </a:r>
                    </a:p>
                    <a:p>
                      <a:pPr algn="ctr"/>
                      <a:endParaRPr lang="en-US" sz="1000" dirty="0">
                        <a:solidFill>
                          <a:schemeClr val="tx1"/>
                        </a:solidFill>
                      </a:endParaRPr>
                    </a:p>
                    <a:p>
                      <a:pPr algn="ctr"/>
                      <a:r>
                        <a:rPr lang="en-US" sz="1000" dirty="0">
                          <a:solidFill>
                            <a:schemeClr val="tx1"/>
                          </a:solidFill>
                        </a:rPr>
                        <a:t>Exploration of other countries – dressing up in different costumes.</a:t>
                      </a:r>
                    </a:p>
                    <a:p>
                      <a:pPr algn="ctr"/>
                      <a:r>
                        <a:rPr lang="en-US" sz="1000" dirty="0">
                          <a:solidFill>
                            <a:schemeClr val="tx1"/>
                          </a:solidFill>
                        </a:rPr>
                        <a:t>Retelling familiar stories Creating outer of space pictures </a:t>
                      </a:r>
                    </a:p>
                    <a:p>
                      <a:pPr algn="ctr"/>
                      <a:r>
                        <a:rPr lang="en-US" sz="1000" dirty="0">
                          <a:solidFill>
                            <a:schemeClr val="tx1"/>
                          </a:solidFill>
                        </a:rPr>
                        <a:t>Provide children with a range of materials for children to construct with.</a:t>
                      </a: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buNone/>
                      </a:pPr>
                      <a:r>
                        <a:rPr lang="en-US" sz="1000" b="1" i="0" u="none" strike="noStrike" noProof="0" dirty="0">
                          <a:solidFill>
                            <a:schemeClr val="tx1"/>
                          </a:solidFill>
                          <a:latin typeface="Calibri"/>
                        </a:rPr>
                        <a:t>ART: Develop technique of line and shape – seaside</a:t>
                      </a:r>
                      <a:endParaRPr lang="en-US" sz="1000" dirty="0">
                        <a:solidFill>
                          <a:schemeClr val="tx1"/>
                        </a:solidFill>
                      </a:endParaRPr>
                    </a:p>
                    <a:p>
                      <a:pPr lvl="0" algn="ctr">
                        <a:buNone/>
                      </a:pPr>
                      <a:endParaRPr lang="en-US" sz="1000" dirty="0">
                        <a:solidFill>
                          <a:schemeClr val="tx1"/>
                        </a:solidFill>
                      </a:endParaRPr>
                    </a:p>
                    <a:p>
                      <a:pPr lvl="0" algn="ctr">
                        <a:buNone/>
                      </a:pPr>
                      <a:r>
                        <a:rPr lang="en-US" sz="1000" dirty="0">
                          <a:solidFill>
                            <a:schemeClr val="tx1"/>
                          </a:solidFill>
                        </a:rPr>
                        <a:t>Sand pictures / Rainbow fish collages</a:t>
                      </a:r>
                    </a:p>
                    <a:p>
                      <a:pPr algn="ctr"/>
                      <a:endParaRPr lang="en-US" sz="1000" dirty="0">
                        <a:solidFill>
                          <a:schemeClr val="tx1"/>
                        </a:solidFill>
                      </a:endParaRPr>
                    </a:p>
                    <a:p>
                      <a:pPr algn="ctr"/>
                      <a:r>
                        <a:rPr lang="en-US" sz="1000" dirty="0">
                          <a:solidFill>
                            <a:schemeClr val="tx1"/>
                          </a:solidFill>
                        </a:rPr>
                        <a:t>Lighthouse designs</a:t>
                      </a:r>
                    </a:p>
                    <a:p>
                      <a:pPr algn="ctr"/>
                      <a:endParaRPr lang="en-US" sz="1000" dirty="0">
                        <a:solidFill>
                          <a:schemeClr val="tx1"/>
                        </a:solidFill>
                      </a:endParaRPr>
                    </a:p>
                    <a:p>
                      <a:pPr algn="ctr"/>
                      <a:r>
                        <a:rPr lang="en-US" sz="1000" dirty="0">
                          <a:solidFill>
                            <a:schemeClr val="tx1"/>
                          </a:solidFill>
                        </a:rPr>
                        <a:t>Paper plate jellyfish </a:t>
                      </a:r>
                    </a:p>
                    <a:p>
                      <a:pPr algn="ctr"/>
                      <a:endParaRPr lang="en-US" sz="1000" dirty="0">
                        <a:solidFill>
                          <a:schemeClr val="tx1"/>
                        </a:solidFill>
                      </a:endParaRPr>
                    </a:p>
                    <a:p>
                      <a:pPr algn="ctr"/>
                      <a:r>
                        <a:rPr lang="en-US" sz="1000" dirty="0">
                          <a:solidFill>
                            <a:schemeClr val="tx1"/>
                          </a:solidFill>
                        </a:rPr>
                        <a:t>Puppet shows: Provide a wide range of props for play which encourage imagination.</a:t>
                      </a:r>
                    </a:p>
                    <a:p>
                      <a:pPr algn="ctr"/>
                      <a:endParaRPr lang="en-US" sz="1000" dirty="0">
                        <a:solidFill>
                          <a:schemeClr val="tx1"/>
                        </a:solidFill>
                      </a:endParaRPr>
                    </a:p>
                    <a:p>
                      <a:pPr algn="ctr"/>
                      <a:r>
                        <a:rPr lang="en-US" sz="1000" dirty="0">
                          <a:solidFill>
                            <a:schemeClr val="tx1"/>
                          </a:solidFill>
                        </a:rPr>
                        <a:t>Salt dough fossils </a:t>
                      </a:r>
                    </a:p>
                    <a:p>
                      <a:pPr algn="ctr"/>
                      <a:endParaRPr lang="en-US" sz="1000" dirty="0">
                        <a:solidFill>
                          <a:schemeClr val="tx1"/>
                        </a:solidFill>
                      </a:endParaRPr>
                    </a:p>
                    <a:p>
                      <a:pPr algn="ctr"/>
                      <a:r>
                        <a:rPr lang="en-US" sz="1000" dirty="0">
                          <a:solidFill>
                            <a:schemeClr val="tx1"/>
                          </a:solidFill>
                        </a:rPr>
                        <a:t>Water pictures, collage, shading by adding black or white, colour mixing for beach huts, making passports. </a:t>
                      </a:r>
                    </a:p>
                    <a:p>
                      <a:pPr algn="ctr"/>
                      <a:endParaRPr lang="en-US" sz="1000" dirty="0">
                        <a:solidFill>
                          <a:schemeClr val="tx1"/>
                        </a:solidFill>
                      </a:endParaRPr>
                    </a:p>
                    <a:p>
                      <a:pPr algn="ctr"/>
                      <a:r>
                        <a:rPr lang="en-US" sz="1000" dirty="0">
                          <a:solidFill>
                            <a:schemeClr val="tx1"/>
                          </a:solidFill>
                        </a:rPr>
                        <a:t>Colour mixing – underwater pictures. </a:t>
                      </a:r>
                    </a:p>
                    <a:p>
                      <a:pPr algn="ctr"/>
                      <a:endParaRPr lang="en-US" sz="1000" dirty="0">
                        <a:solidFill>
                          <a:schemeClr val="tx1"/>
                        </a:solidFill>
                      </a:endParaRPr>
                    </a:p>
                    <a:p>
                      <a:pPr algn="ctr"/>
                      <a:r>
                        <a:rPr lang="en-US" sz="1000" dirty="0">
                          <a:solidFill>
                            <a:schemeClr val="tx1"/>
                          </a:solidFill>
                        </a:rPr>
                        <a:t>Father’s </a:t>
                      </a:r>
                    </a:p>
                    <a:p>
                      <a:pPr algn="ctr"/>
                      <a:r>
                        <a:rPr lang="en-US" sz="1000" dirty="0">
                          <a:solidFill>
                            <a:schemeClr val="tx1"/>
                          </a:solidFill>
                        </a:rPr>
                        <a:t>Day Crafts </a:t>
                      </a:r>
                      <a:endParaRPr lang="en-GB" sz="10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30621" y="5193483"/>
            <a:ext cx="1258558" cy="125855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
        <p:nvSpPr>
          <p:cNvPr id="7" name="TextBox 6">
            <a:extLst>
              <a:ext uri="{FF2B5EF4-FFF2-40B4-BE49-F238E27FC236}">
                <a16:creationId xmlns:a16="http://schemas.microsoft.com/office/drawing/2014/main" id="{6AA2AA3C-B4C1-7B9C-4B46-086B096EF561}"/>
              </a:ext>
            </a:extLst>
          </p:cNvPr>
          <p:cNvSpPr txBox="1"/>
          <p:nvPr/>
        </p:nvSpPr>
        <p:spPr>
          <a:xfrm>
            <a:off x="5100452" y="544681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1583067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61714975"/>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a:cs typeface="Amatic SC"/>
                        </a:rPr>
                        <a:t>Early Learning Goals – for the </a:t>
                      </a:r>
                      <a:r>
                        <a:rPr lang="en-US" sz="2800" dirty="0">
                          <a:solidFill>
                            <a:srgbClr val="FF0000"/>
                          </a:solidFill>
                          <a:latin typeface="Amatic SC"/>
                          <a:cs typeface="Amatic SC"/>
                        </a:rPr>
                        <a:t>end of the year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b="1"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46644" y="6546781"/>
            <a:ext cx="11196084" cy="307777"/>
          </a:xfrm>
          <a:prstGeom prst="rect">
            <a:avLst/>
          </a:prstGeom>
          <a:noFill/>
        </p:spPr>
        <p:txBody>
          <a:bodyPr wrap="square">
            <a:spAutoFit/>
          </a:bodyPr>
          <a:lstStyle/>
          <a:p>
            <a:r>
              <a:rPr lang="en-US" sz="1400" i="1" dirty="0">
                <a:solidFill>
                  <a:schemeClr val="bg1">
                    <a:lumMod val="50000"/>
                  </a:schemeClr>
                </a:solidFill>
              </a:rPr>
              <a:t>It is important for parents and early years settings to have a strong and respectful partnership. This sets the scene for children to thrive in the early years.</a:t>
            </a:r>
            <a:endParaRPr lang="en-GB" sz="1400" i="1" dirty="0">
              <a:solidFill>
                <a:schemeClr val="bg1">
                  <a:lumMod val="50000"/>
                </a:schemeClr>
              </a:solidFill>
            </a:endParaRPr>
          </a:p>
        </p:txBody>
      </p:sp>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22752</TotalTime>
  <Words>10895</Words>
  <Application>Microsoft Office PowerPoint</Application>
  <PresentationFormat>Widescreen</PresentationFormat>
  <Paragraphs>1269</Paragraphs>
  <Slides>14</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14</vt:i4>
      </vt:variant>
    </vt:vector>
  </HeadingPairs>
  <TitlesOfParts>
    <vt:vector size="25" baseType="lpstr">
      <vt:lpstr>RM Typerighter old</vt:lpstr>
      <vt:lpstr>Arial</vt:lpstr>
      <vt:lpstr>Calibri Light</vt:lpstr>
      <vt:lpstr>Adler</vt:lpstr>
      <vt:lpstr>Calibri</vt:lpstr>
      <vt:lpstr>Acumin Pro</vt:lpstr>
      <vt:lpstr>Wingdings</vt:lpstr>
      <vt:lpstr>Segoe Script</vt:lpstr>
      <vt:lpstr>Amatic SC</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Natalie Barker</cp:lastModifiedBy>
  <cp:revision>1113</cp:revision>
  <cp:lastPrinted>2023-07-05T07:55:54Z</cp:lastPrinted>
  <dcterms:created xsi:type="dcterms:W3CDTF">2021-06-03T07:59:39Z</dcterms:created>
  <dcterms:modified xsi:type="dcterms:W3CDTF">2023-09-22T10:28:38Z</dcterms:modified>
</cp:coreProperties>
</file>